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Pacifico"/>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ED1064-D72B-4227-A81D-0ED568952F7A}">
  <a:tblStyle styleId="{DEED1064-D72B-4227-A81D-0ED568952F7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Roboto-bold.fntdata"/><Relationship Id="rId21" Type="http://schemas.openxmlformats.org/officeDocument/2006/relationships/slide" Target="slides/slide14.xml"/><Relationship Id="rId43" Type="http://schemas.openxmlformats.org/officeDocument/2006/relationships/font" Target="fonts/Roboto-regular.fntdata"/><Relationship Id="rId24" Type="http://schemas.openxmlformats.org/officeDocument/2006/relationships/slide" Target="slides/slide17.xml"/><Relationship Id="rId46" Type="http://schemas.openxmlformats.org/officeDocument/2006/relationships/font" Target="fonts/Roboto-boldItalic.fntdata"/><Relationship Id="rId23" Type="http://schemas.openxmlformats.org/officeDocument/2006/relationships/slide" Target="slides/slide16.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Pacifico-regular.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eamstime.com/photos-images/angry-gardener.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dorintelligence.com/industry-reports/landscaping-and-gardening-service-marke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lang="en"/>
              <a:t>Timestamp: 7.25sec</a:t>
            </a:r>
            <a:endParaRPr/>
          </a:p>
        </p:txBody>
      </p:sp>
      <p:sp>
        <p:nvSpPr>
          <p:cNvPr id="202" name="Google Shape;202;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1:10min.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Timestamp: 29.73sec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Timestamp: 32.61sec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Ever struggled to learn gardening, and always wanted to learn but don’t have time.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Our app has a data science algorithm that provides suggestions on what to plant in the hobby garden based on initial environmental conditions.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the budding novice can become the master with guidance and ease, no waste and desired results.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5" name="Google Shape;3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Add catchy story on the overview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Add more story around market research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Image: </a:t>
            </a:r>
            <a:r>
              <a:rPr lang="en" u="sng">
                <a:solidFill>
                  <a:schemeClr val="hlink"/>
                </a:solidFill>
                <a:hlinkClick r:id="rId2"/>
              </a:rPr>
              <a:t>https://www.dreamstime.com/photos-images/angry-gardener.html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Timestamp: 49.37sec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Add more story around market research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Add more story around market research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Robert (1m)</a:t>
            </a:r>
            <a:endParaRPr/>
          </a:p>
          <a:p>
            <a:pPr indent="0" lvl="0" marL="0" rtl="0" algn="l">
              <a:lnSpc>
                <a:spcPct val="100000"/>
              </a:lnSpc>
              <a:spcBef>
                <a:spcPts val="0"/>
              </a:spcBef>
              <a:spcAft>
                <a:spcPts val="0"/>
              </a:spcAft>
              <a:buSzPts val="1400"/>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10-15% -- describe the MVP and key features that directly relate back to the problem for the target user.  Discuss, through the MVP, why your solution is differentiated. Put your product manager hat on. Anyone and everyone should understand what you are building, why the MVP makes sense and is compelling, and what impact your product will have on the initial set of end users or customers.  What work is in progress to gain validation from your target user.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Robert (30s)</a:t>
            </a:r>
            <a:endParaRPr/>
          </a:p>
          <a:p>
            <a:pPr indent="0" lvl="0" marL="0" rtl="0" algn="l">
              <a:lnSpc>
                <a:spcPct val="100000"/>
              </a:lnSpc>
              <a:spcBef>
                <a:spcPts val="0"/>
              </a:spcBef>
              <a:spcAft>
                <a:spcPts val="0"/>
              </a:spcAft>
              <a:buSzPts val="1400"/>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60%- 70% -- technical discussion. For example: summarize data pipeline (30 sec), overall architecture (1 min), discuss model(s) and technique(s) in compelling details so that the audience (class) understand what you are building “under the hood” and why. Show and discuss the data science techniques used, how exactly you are applying the techniques in your project, challenges, trade-offs, current results. Put your CTO, data architect, data engineer, and data scientist hats 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Robert (30s)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are using HTML5, CSS3, JS (Bootstrap, React): Hosted in Python Flask on an Azure VM Ubuntu 20.04 LTS</a:t>
            </a:r>
            <a:endParaRPr/>
          </a:p>
          <a:p>
            <a:pPr indent="0" lvl="0" marL="0" rtl="0" algn="l">
              <a:lnSpc>
                <a:spcPct val="100000"/>
              </a:lnSpc>
              <a:spcBef>
                <a:spcPts val="0"/>
              </a:spcBef>
              <a:spcAft>
                <a:spcPts val="0"/>
              </a:spcAft>
              <a:buSzPts val="1400"/>
              <a:buNone/>
            </a:pPr>
            <a:r>
              <a:rPr lang="en"/>
              <a:t>With the logic for the data science model trained and hosted on Azure Machine Learning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rPr>
              <a:t>Karl (1m)</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rPr>
              <a:t>Cynthia (2m)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Timestamp: 16.08sec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Cynthia (2m)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2100">
                <a:solidFill>
                  <a:schemeClr val="dk1"/>
                </a:solidFill>
                <a:latin typeface="Calibri"/>
                <a:ea typeface="Calibri"/>
                <a:cs typeface="Calibri"/>
                <a:sym typeface="Calibri"/>
              </a:rPr>
              <a:t>Kasha (30s)</a:t>
            </a:r>
            <a:br>
              <a:rPr lang="en" sz="2100">
                <a:solidFill>
                  <a:schemeClr val="dk1"/>
                </a:solidFill>
                <a:latin typeface="Calibri"/>
                <a:ea typeface="Calibri"/>
                <a:cs typeface="Calibri"/>
                <a:sym typeface="Calibri"/>
              </a:rPr>
            </a:br>
            <a:r>
              <a:rPr lang="en" sz="2100">
                <a:solidFill>
                  <a:schemeClr val="dk1"/>
                </a:solidFill>
                <a:latin typeface="Calibri"/>
                <a:ea typeface="Calibri"/>
                <a:cs typeface="Calibri"/>
                <a:sym typeface="Calibri"/>
              </a:rPr>
              <a:t>Updates on data science model, metrics, features, etc.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Cynthia (1m)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Kasha(1m)</a:t>
            </a:r>
            <a:endParaRPr/>
          </a:p>
          <a:p>
            <a:pPr indent="0" lvl="0" marL="0" rtl="0" algn="l">
              <a:lnSpc>
                <a:spcPct val="100000"/>
              </a:lnSpc>
              <a:spcBef>
                <a:spcPts val="0"/>
              </a:spcBef>
              <a:spcAft>
                <a:spcPts val="0"/>
              </a:spcAft>
              <a:buSzPts val="1400"/>
              <a:buNone/>
            </a:pPr>
            <a:r>
              <a:t/>
            </a:r>
            <a:endParaRPr/>
          </a:p>
          <a:p>
            <a:pPr indent="-288925" lvl="0" marL="596900" rtl="0" algn="l">
              <a:lnSpc>
                <a:spcPct val="115000"/>
              </a:lnSpc>
              <a:spcBef>
                <a:spcPts val="0"/>
              </a:spcBef>
              <a:spcAft>
                <a:spcPts val="0"/>
              </a:spcAft>
              <a:buClr>
                <a:srgbClr val="222222"/>
              </a:buClr>
              <a:buSzPts val="950"/>
              <a:buChar char="●"/>
            </a:pPr>
            <a:r>
              <a:rPr lang="en" sz="950">
                <a:solidFill>
                  <a:srgbClr val="222222"/>
                </a:solidFill>
                <a:highlight>
                  <a:schemeClr val="lt1"/>
                </a:highlight>
              </a:rPr>
              <a:t>Include the data privacy consideration slide (template will be distributed). List considerations for your project and provide clear but succinct information about how you addressed privacy considerations in-scope for Capstone, and note those that will be out of scope.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Karl (30s)</a:t>
            </a:r>
            <a:endParaRPr/>
          </a:p>
          <a:p>
            <a:pPr indent="0" lvl="0" marL="0" rtl="0" algn="l">
              <a:lnSpc>
                <a:spcPct val="100000"/>
              </a:lnSpc>
              <a:spcBef>
                <a:spcPts val="0"/>
              </a:spcBef>
              <a:spcAft>
                <a:spcPts val="0"/>
              </a:spcAft>
              <a:buSzPts val="1400"/>
              <a:buNone/>
            </a:pPr>
            <a:r>
              <a:t/>
            </a:r>
            <a:endParaRPr/>
          </a:p>
          <a:p>
            <a:pPr indent="0" lvl="0" marL="0" rtl="0" algn="l">
              <a:lnSpc>
                <a:spcPct val="198720"/>
              </a:lnSpc>
              <a:spcBef>
                <a:spcPts val="0"/>
              </a:spcBef>
              <a:spcAft>
                <a:spcPts val="0"/>
              </a:spcAft>
              <a:buClr>
                <a:schemeClr val="dk1"/>
              </a:buClr>
              <a:buSzPts val="1100"/>
              <a:buFont typeface="Arial"/>
              <a:buNone/>
            </a:pPr>
            <a:r>
              <a:rPr lang="en" sz="950">
                <a:solidFill>
                  <a:srgbClr val="222222"/>
                </a:solidFill>
                <a:highlight>
                  <a:schemeClr val="lt1"/>
                </a:highlight>
              </a:rPr>
              <a:t>10% - 20% -- discuss the remaining major work / roadmap of the project, project management for the remainder of the semester, help needed, and wrap up with a strong closing summarizing the  mission of the project.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9" name="Google Shape;569;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Timestamp: 45.15sec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Pie chart: </a:t>
            </a:r>
            <a:r>
              <a:rPr lang="en" u="sng">
                <a:solidFill>
                  <a:schemeClr val="hlink"/>
                </a:solidFill>
                <a:hlinkClick r:id="rId2"/>
              </a:rPr>
              <a:t>https://www.mordorintelligence.com/industry-reports/landscaping-and-gardening-service-market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Timestamp: 51.53sec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dk1"/>
                </a:solidFill>
              </a:rPr>
              <a:t>Split into two parts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Walkthrough on how website would help new users (kasha’s mom)</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Mention how to fine tune recommendation and the purpose of the survey (recommendation system slide before testimonial slide)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400"/>
              <a:buNone/>
            </a:pPr>
            <a:r>
              <a:rPr lang="en" sz="1200">
                <a:solidFill>
                  <a:schemeClr val="dk1"/>
                </a:solidFill>
                <a:latin typeface="Calibri"/>
                <a:ea typeface="Calibri"/>
                <a:cs typeface="Calibri"/>
                <a:sym typeface="Calibri"/>
              </a:rPr>
              <a:t>Cynthia’s 1.5mins.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1" name="Shape 11"/>
        <p:cNvGrpSpPr/>
        <p:nvPr/>
      </p:nvGrpSpPr>
      <p:grpSpPr>
        <a:xfrm>
          <a:off x="0" y="0"/>
          <a:ext cx="0" cy="0"/>
          <a:chOff x="0" y="0"/>
          <a:chExt cx="0" cy="0"/>
        </a:xfrm>
      </p:grpSpPr>
      <p:sp>
        <p:nvSpPr>
          <p:cNvPr id="12" name="Google Shape;12;p2"/>
          <p:cNvSpPr/>
          <p:nvPr>
            <p:ph idx="2" type="pic"/>
          </p:nvPr>
        </p:nvSpPr>
        <p:spPr>
          <a:xfrm>
            <a:off x="0" y="0"/>
            <a:ext cx="91440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제목 슬라이드">
  <p:cSld name="6_제목 슬라이드">
    <p:spTree>
      <p:nvGrpSpPr>
        <p:cNvPr id="41" name="Shape 41"/>
        <p:cNvGrpSpPr/>
        <p:nvPr/>
      </p:nvGrpSpPr>
      <p:grpSpPr>
        <a:xfrm>
          <a:off x="0" y="0"/>
          <a:ext cx="0" cy="0"/>
          <a:chOff x="0" y="0"/>
          <a:chExt cx="0" cy="0"/>
        </a:xfrm>
      </p:grpSpPr>
      <p:sp>
        <p:nvSpPr>
          <p:cNvPr id="42" name="Google Shape;42;p11"/>
          <p:cNvSpPr/>
          <p:nvPr>
            <p:ph idx="2" type="pic"/>
          </p:nvPr>
        </p:nvSpPr>
        <p:spPr>
          <a:xfrm>
            <a:off x="0" y="0"/>
            <a:ext cx="9144000" cy="5143500"/>
          </a:xfrm>
          <a:prstGeom prst="rect">
            <a:avLst/>
          </a:prstGeom>
          <a:noFill/>
          <a:ln>
            <a:noFill/>
          </a:ln>
        </p:spPr>
      </p:sp>
      <p:sp>
        <p:nvSpPr>
          <p:cNvPr id="43" name="Google Shape;43;p11"/>
          <p:cNvSpPr/>
          <p:nvPr>
            <p:ph idx="3" type="pic"/>
          </p:nvPr>
        </p:nvSpPr>
        <p:spPr>
          <a:xfrm>
            <a:off x="4935396" y="2571751"/>
            <a:ext cx="3502308" cy="1955261"/>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44" name="Shape 44"/>
        <p:cNvGrpSpPr/>
        <p:nvPr/>
      </p:nvGrpSpPr>
      <p:grpSpPr>
        <a:xfrm>
          <a:off x="0" y="0"/>
          <a:ext cx="0" cy="0"/>
          <a:chOff x="0" y="0"/>
          <a:chExt cx="0" cy="0"/>
        </a:xfrm>
      </p:grpSpPr>
      <p:sp>
        <p:nvSpPr>
          <p:cNvPr id="45" name="Google Shape;45;p12"/>
          <p:cNvSpPr/>
          <p:nvPr>
            <p:ph idx="2" type="pic"/>
          </p:nvPr>
        </p:nvSpPr>
        <p:spPr>
          <a:xfrm>
            <a:off x="0" y="0"/>
            <a:ext cx="9144000" cy="5143500"/>
          </a:xfrm>
          <a:prstGeom prst="rect">
            <a:avLst/>
          </a:prstGeom>
          <a:noFill/>
          <a:ln>
            <a:noFill/>
          </a:ln>
        </p:spPr>
      </p:sp>
      <p:sp>
        <p:nvSpPr>
          <p:cNvPr id="46" name="Google Shape;46;p12"/>
          <p:cNvSpPr/>
          <p:nvPr>
            <p:ph idx="3" type="pic"/>
          </p:nvPr>
        </p:nvSpPr>
        <p:spPr>
          <a:xfrm>
            <a:off x="2820846" y="820596"/>
            <a:ext cx="3502308" cy="3502308"/>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spTree>
      <p:nvGrpSpPr>
        <p:cNvPr id="47" name="Shape 47"/>
        <p:cNvGrpSpPr/>
        <p:nvPr/>
      </p:nvGrpSpPr>
      <p:grpSpPr>
        <a:xfrm>
          <a:off x="0" y="0"/>
          <a:ext cx="0" cy="0"/>
          <a:chOff x="0" y="0"/>
          <a:chExt cx="0" cy="0"/>
        </a:xfrm>
      </p:grpSpPr>
      <p:sp>
        <p:nvSpPr>
          <p:cNvPr id="48" name="Google Shape;48;p13"/>
          <p:cNvSpPr/>
          <p:nvPr>
            <p:ph idx="2" type="pic"/>
          </p:nvPr>
        </p:nvSpPr>
        <p:spPr>
          <a:xfrm>
            <a:off x="0" y="0"/>
            <a:ext cx="9144000" cy="5143500"/>
          </a:xfrm>
          <a:prstGeom prst="rect">
            <a:avLst/>
          </a:prstGeom>
          <a:noFill/>
          <a:ln>
            <a:noFill/>
          </a:ln>
        </p:spPr>
      </p:sp>
      <p:sp>
        <p:nvSpPr>
          <p:cNvPr id="49" name="Google Shape;49;p13"/>
          <p:cNvSpPr/>
          <p:nvPr>
            <p:ph idx="3" type="pic"/>
          </p:nvPr>
        </p:nvSpPr>
        <p:spPr>
          <a:xfrm>
            <a:off x="3165745" y="1165495"/>
            <a:ext cx="2812511" cy="2812511"/>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spTree>
      <p:nvGrpSpPr>
        <p:cNvPr id="50" name="Shape 50"/>
        <p:cNvGrpSpPr/>
        <p:nvPr/>
      </p:nvGrpSpPr>
      <p:grpSpPr>
        <a:xfrm>
          <a:off x="0" y="0"/>
          <a:ext cx="0" cy="0"/>
          <a:chOff x="0" y="0"/>
          <a:chExt cx="0" cy="0"/>
        </a:xfrm>
      </p:grpSpPr>
      <p:sp>
        <p:nvSpPr>
          <p:cNvPr id="51" name="Google Shape;51;p14"/>
          <p:cNvSpPr/>
          <p:nvPr>
            <p:ph idx="2" type="pic"/>
          </p:nvPr>
        </p:nvSpPr>
        <p:spPr>
          <a:xfrm>
            <a:off x="0" y="0"/>
            <a:ext cx="9144000" cy="5143500"/>
          </a:xfrm>
          <a:prstGeom prst="rect">
            <a:avLst/>
          </a:prstGeom>
          <a:noFill/>
          <a:ln>
            <a:noFill/>
          </a:ln>
        </p:spPr>
      </p:sp>
      <p:sp>
        <p:nvSpPr>
          <p:cNvPr id="52" name="Google Shape;52;p14"/>
          <p:cNvSpPr/>
          <p:nvPr>
            <p:ph idx="3" type="pic"/>
          </p:nvPr>
        </p:nvSpPr>
        <p:spPr>
          <a:xfrm>
            <a:off x="3644354" y="2439101"/>
            <a:ext cx="1855291" cy="1855291"/>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spTree>
      <p:nvGrpSpPr>
        <p:cNvPr id="53" name="Shape 53"/>
        <p:cNvGrpSpPr/>
        <p:nvPr/>
      </p:nvGrpSpPr>
      <p:grpSpPr>
        <a:xfrm>
          <a:off x="0" y="0"/>
          <a:ext cx="0" cy="0"/>
          <a:chOff x="0" y="0"/>
          <a:chExt cx="0" cy="0"/>
        </a:xfrm>
      </p:grpSpPr>
      <p:sp>
        <p:nvSpPr>
          <p:cNvPr id="54" name="Google Shape;54;p15"/>
          <p:cNvSpPr/>
          <p:nvPr>
            <p:ph idx="2" type="pic"/>
          </p:nvPr>
        </p:nvSpPr>
        <p:spPr>
          <a:xfrm>
            <a:off x="498022" y="534761"/>
            <a:ext cx="3339193" cy="4073978"/>
          </a:xfrm>
          <a:prstGeom prst="rect">
            <a:avLst/>
          </a:prstGeom>
          <a:noFill/>
          <a:ln>
            <a:noFill/>
          </a:ln>
        </p:spPr>
      </p:sp>
      <p:sp>
        <p:nvSpPr>
          <p:cNvPr id="55" name="Google Shape;55;p15"/>
          <p:cNvSpPr/>
          <p:nvPr>
            <p:ph idx="3" type="pic"/>
          </p:nvPr>
        </p:nvSpPr>
        <p:spPr>
          <a:xfrm>
            <a:off x="4049486" y="534761"/>
            <a:ext cx="4596492" cy="1800224"/>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제목 슬라이드">
  <p:cSld name="7_제목 슬라이드">
    <p:spTree>
      <p:nvGrpSpPr>
        <p:cNvPr id="56" name="Shape 56"/>
        <p:cNvGrpSpPr/>
        <p:nvPr/>
      </p:nvGrpSpPr>
      <p:grpSpPr>
        <a:xfrm>
          <a:off x="0" y="0"/>
          <a:ext cx="0" cy="0"/>
          <a:chOff x="0" y="0"/>
          <a:chExt cx="0" cy="0"/>
        </a:xfrm>
      </p:grpSpPr>
      <p:sp>
        <p:nvSpPr>
          <p:cNvPr id="57" name="Google Shape;57;p16"/>
          <p:cNvSpPr/>
          <p:nvPr>
            <p:ph idx="2" type="pic"/>
          </p:nvPr>
        </p:nvSpPr>
        <p:spPr>
          <a:xfrm>
            <a:off x="0" y="0"/>
            <a:ext cx="9144000" cy="5143500"/>
          </a:xfrm>
          <a:prstGeom prst="rect">
            <a:avLst/>
          </a:prstGeom>
          <a:noFill/>
          <a:ln>
            <a:noFill/>
          </a:ln>
        </p:spPr>
      </p:sp>
      <p:sp>
        <p:nvSpPr>
          <p:cNvPr id="58" name="Google Shape;58;p16"/>
          <p:cNvSpPr/>
          <p:nvPr>
            <p:ph idx="3" type="pic"/>
          </p:nvPr>
        </p:nvSpPr>
        <p:spPr>
          <a:xfrm>
            <a:off x="4572000" y="820596"/>
            <a:ext cx="3502308" cy="3502308"/>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제목 슬라이드">
  <p:cSld name="21_제목 슬라이드">
    <p:spTree>
      <p:nvGrpSpPr>
        <p:cNvPr id="59" name="Shape 59"/>
        <p:cNvGrpSpPr/>
        <p:nvPr/>
      </p:nvGrpSpPr>
      <p:grpSpPr>
        <a:xfrm>
          <a:off x="0" y="0"/>
          <a:ext cx="0" cy="0"/>
          <a:chOff x="0" y="0"/>
          <a:chExt cx="0" cy="0"/>
        </a:xfrm>
      </p:grpSpPr>
      <p:sp>
        <p:nvSpPr>
          <p:cNvPr id="60" name="Google Shape;60;p17"/>
          <p:cNvSpPr/>
          <p:nvPr>
            <p:ph idx="2" type="pic"/>
          </p:nvPr>
        </p:nvSpPr>
        <p:spPr>
          <a:xfrm>
            <a:off x="498022" y="534761"/>
            <a:ext cx="2501321" cy="4073978"/>
          </a:xfrm>
          <a:prstGeom prst="rect">
            <a:avLst/>
          </a:prstGeom>
          <a:noFill/>
          <a:ln>
            <a:noFill/>
          </a:ln>
        </p:spPr>
      </p:sp>
      <p:sp>
        <p:nvSpPr>
          <p:cNvPr id="61" name="Google Shape;61;p17"/>
          <p:cNvSpPr/>
          <p:nvPr>
            <p:ph idx="3" type="pic"/>
          </p:nvPr>
        </p:nvSpPr>
        <p:spPr>
          <a:xfrm>
            <a:off x="5998684" y="534761"/>
            <a:ext cx="2647292" cy="1800224"/>
          </a:xfrm>
          <a:prstGeom prst="rect">
            <a:avLst/>
          </a:prstGeom>
          <a:noFill/>
          <a:ln>
            <a:noFill/>
          </a:ln>
        </p:spPr>
      </p:sp>
      <p:sp>
        <p:nvSpPr>
          <p:cNvPr id="62" name="Google Shape;62;p17"/>
          <p:cNvSpPr/>
          <p:nvPr>
            <p:ph idx="4" type="pic"/>
          </p:nvPr>
        </p:nvSpPr>
        <p:spPr>
          <a:xfrm>
            <a:off x="5998685" y="2499894"/>
            <a:ext cx="2647292" cy="210884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제목 슬라이드">
  <p:cSld name="8_제목 슬라이드">
    <p:spTree>
      <p:nvGrpSpPr>
        <p:cNvPr id="63" name="Shape 63"/>
        <p:cNvGrpSpPr/>
        <p:nvPr/>
      </p:nvGrpSpPr>
      <p:grpSpPr>
        <a:xfrm>
          <a:off x="0" y="0"/>
          <a:ext cx="0" cy="0"/>
          <a:chOff x="0" y="0"/>
          <a:chExt cx="0" cy="0"/>
        </a:xfrm>
      </p:grpSpPr>
      <p:sp>
        <p:nvSpPr>
          <p:cNvPr id="64" name="Google Shape;64;p18"/>
          <p:cNvSpPr/>
          <p:nvPr>
            <p:ph idx="2" type="pic"/>
          </p:nvPr>
        </p:nvSpPr>
        <p:spPr>
          <a:xfrm>
            <a:off x="0" y="1959673"/>
            <a:ext cx="9152230" cy="3183827"/>
          </a:xfrm>
          <a:prstGeom prst="rect">
            <a:avLst/>
          </a:prstGeom>
          <a:noFill/>
          <a:ln>
            <a:noFill/>
          </a:ln>
        </p:spPr>
      </p:sp>
      <p:sp>
        <p:nvSpPr>
          <p:cNvPr id="65" name="Google Shape;65;p18"/>
          <p:cNvSpPr/>
          <p:nvPr>
            <p:ph idx="3" type="pic"/>
          </p:nvPr>
        </p:nvSpPr>
        <p:spPr>
          <a:xfrm>
            <a:off x="3590245" y="1189943"/>
            <a:ext cx="1979840" cy="3122839"/>
          </a:xfrm>
          <a:prstGeom prst="rect">
            <a:avLst/>
          </a:prstGeom>
          <a:noFill/>
          <a:ln>
            <a:noFill/>
          </a:ln>
        </p:spPr>
      </p:sp>
      <p:sp>
        <p:nvSpPr>
          <p:cNvPr id="66" name="Google Shape;66;p18"/>
          <p:cNvSpPr/>
          <p:nvPr>
            <p:ph idx="4" type="pic"/>
          </p:nvPr>
        </p:nvSpPr>
        <p:spPr>
          <a:xfrm>
            <a:off x="5800725" y="1189944"/>
            <a:ext cx="1979840" cy="3122839"/>
          </a:xfrm>
          <a:prstGeom prst="rect">
            <a:avLst/>
          </a:prstGeom>
          <a:noFill/>
          <a:ln>
            <a:noFill/>
          </a:ln>
        </p:spPr>
      </p:sp>
      <p:sp>
        <p:nvSpPr>
          <p:cNvPr id="67" name="Google Shape;67;p18"/>
          <p:cNvSpPr/>
          <p:nvPr>
            <p:ph idx="5" type="pic"/>
          </p:nvPr>
        </p:nvSpPr>
        <p:spPr>
          <a:xfrm>
            <a:off x="1371600" y="1189943"/>
            <a:ext cx="1979840" cy="312283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제목 슬라이드">
  <p:cSld name="9_제목 슬라이드">
    <p:spTree>
      <p:nvGrpSpPr>
        <p:cNvPr id="68" name="Shape 68"/>
        <p:cNvGrpSpPr/>
        <p:nvPr/>
      </p:nvGrpSpPr>
      <p:grpSpPr>
        <a:xfrm>
          <a:off x="0" y="0"/>
          <a:ext cx="0" cy="0"/>
          <a:chOff x="0" y="0"/>
          <a:chExt cx="0" cy="0"/>
        </a:xfrm>
      </p:grpSpPr>
      <p:sp>
        <p:nvSpPr>
          <p:cNvPr id="69" name="Google Shape;69;p19"/>
          <p:cNvSpPr/>
          <p:nvPr>
            <p:ph idx="2" type="pic"/>
          </p:nvPr>
        </p:nvSpPr>
        <p:spPr>
          <a:xfrm>
            <a:off x="0" y="0"/>
            <a:ext cx="9144000" cy="5143500"/>
          </a:xfrm>
          <a:prstGeom prst="rect">
            <a:avLst/>
          </a:prstGeom>
          <a:noFill/>
          <a:ln>
            <a:noFill/>
          </a:ln>
        </p:spPr>
      </p:sp>
      <p:sp>
        <p:nvSpPr>
          <p:cNvPr id="70" name="Google Shape;70;p19"/>
          <p:cNvSpPr/>
          <p:nvPr>
            <p:ph idx="3" type="pic"/>
          </p:nvPr>
        </p:nvSpPr>
        <p:spPr>
          <a:xfrm>
            <a:off x="718457" y="648975"/>
            <a:ext cx="1379765" cy="1379765"/>
          </a:xfrm>
          <a:prstGeom prst="ellipse">
            <a:avLst/>
          </a:prstGeom>
          <a:noFill/>
          <a:ln>
            <a:noFill/>
          </a:ln>
        </p:spPr>
      </p:sp>
      <p:sp>
        <p:nvSpPr>
          <p:cNvPr id="71" name="Google Shape;71;p19"/>
          <p:cNvSpPr/>
          <p:nvPr>
            <p:ph idx="4" type="pic"/>
          </p:nvPr>
        </p:nvSpPr>
        <p:spPr>
          <a:xfrm>
            <a:off x="2653393" y="648975"/>
            <a:ext cx="1379765" cy="1379765"/>
          </a:xfrm>
          <a:prstGeom prst="ellipse">
            <a:avLst/>
          </a:prstGeom>
          <a:noFill/>
          <a:ln>
            <a:noFill/>
          </a:ln>
        </p:spPr>
      </p:sp>
      <p:sp>
        <p:nvSpPr>
          <p:cNvPr id="72" name="Google Shape;72;p19"/>
          <p:cNvSpPr/>
          <p:nvPr>
            <p:ph idx="5" type="pic"/>
          </p:nvPr>
        </p:nvSpPr>
        <p:spPr>
          <a:xfrm>
            <a:off x="4572000" y="648975"/>
            <a:ext cx="1379765" cy="1379765"/>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제목 슬라이드">
  <p:cSld name="10_제목 슬라이드">
    <p:spTree>
      <p:nvGrpSpPr>
        <p:cNvPr id="73" name="Shape 73"/>
        <p:cNvGrpSpPr/>
        <p:nvPr/>
      </p:nvGrpSpPr>
      <p:grpSpPr>
        <a:xfrm>
          <a:off x="0" y="0"/>
          <a:ext cx="0" cy="0"/>
          <a:chOff x="0" y="0"/>
          <a:chExt cx="0" cy="0"/>
        </a:xfrm>
      </p:grpSpPr>
      <p:sp>
        <p:nvSpPr>
          <p:cNvPr id="74" name="Google Shape;74;p20"/>
          <p:cNvSpPr/>
          <p:nvPr>
            <p:ph idx="2" type="pic"/>
          </p:nvPr>
        </p:nvSpPr>
        <p:spPr>
          <a:xfrm>
            <a:off x="4718958" y="2212521"/>
            <a:ext cx="3992336" cy="2571750"/>
          </a:xfrm>
          <a:prstGeom prst="rect">
            <a:avLst/>
          </a:prstGeom>
          <a:noFill/>
          <a:ln>
            <a:noFill/>
          </a:ln>
        </p:spPr>
      </p:sp>
      <p:sp>
        <p:nvSpPr>
          <p:cNvPr id="75" name="Google Shape;75;p20"/>
          <p:cNvSpPr/>
          <p:nvPr>
            <p:ph idx="3" type="pic"/>
          </p:nvPr>
        </p:nvSpPr>
        <p:spPr>
          <a:xfrm>
            <a:off x="432708" y="2212521"/>
            <a:ext cx="3992336" cy="25717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6" name="Google Shape;16;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제목 슬라이드">
  <p:cSld name="11_제목 슬라이드">
    <p:spTree>
      <p:nvGrpSpPr>
        <p:cNvPr id="76" name="Shape 76"/>
        <p:cNvGrpSpPr/>
        <p:nvPr/>
      </p:nvGrpSpPr>
      <p:grpSpPr>
        <a:xfrm>
          <a:off x="0" y="0"/>
          <a:ext cx="0" cy="0"/>
          <a:chOff x="0" y="0"/>
          <a:chExt cx="0" cy="0"/>
        </a:xfrm>
      </p:grpSpPr>
      <p:sp>
        <p:nvSpPr>
          <p:cNvPr id="77" name="Google Shape;77;p21"/>
          <p:cNvSpPr/>
          <p:nvPr>
            <p:ph idx="2" type="pic"/>
          </p:nvPr>
        </p:nvSpPr>
        <p:spPr>
          <a:xfrm>
            <a:off x="0" y="0"/>
            <a:ext cx="9144000" cy="5143500"/>
          </a:xfrm>
          <a:prstGeom prst="rect">
            <a:avLst/>
          </a:prstGeom>
          <a:noFill/>
          <a:ln>
            <a:noFill/>
          </a:ln>
        </p:spPr>
      </p:sp>
      <p:sp>
        <p:nvSpPr>
          <p:cNvPr id="78" name="Google Shape;78;p21"/>
          <p:cNvSpPr/>
          <p:nvPr>
            <p:ph idx="3" type="pic"/>
          </p:nvPr>
        </p:nvSpPr>
        <p:spPr>
          <a:xfrm>
            <a:off x="4727121" y="1245054"/>
            <a:ext cx="2653393" cy="2653393"/>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제목 슬라이드">
  <p:cSld name="12_제목 슬라이드">
    <p:spTree>
      <p:nvGrpSpPr>
        <p:cNvPr id="79" name="Shape 79"/>
        <p:cNvGrpSpPr/>
        <p:nvPr/>
      </p:nvGrpSpPr>
      <p:grpSpPr>
        <a:xfrm>
          <a:off x="0" y="0"/>
          <a:ext cx="0" cy="0"/>
          <a:chOff x="0" y="0"/>
          <a:chExt cx="0" cy="0"/>
        </a:xfrm>
      </p:grpSpPr>
      <p:sp>
        <p:nvSpPr>
          <p:cNvPr id="80" name="Google Shape;80;p22"/>
          <p:cNvSpPr/>
          <p:nvPr>
            <p:ph idx="2" type="pic"/>
          </p:nvPr>
        </p:nvSpPr>
        <p:spPr>
          <a:xfrm>
            <a:off x="4800600" y="1124588"/>
            <a:ext cx="2894325" cy="2894325"/>
          </a:xfrm>
          <a:prstGeom prst="diamond">
            <a:avLst/>
          </a:prstGeom>
          <a:noFill/>
          <a:ln>
            <a:noFill/>
          </a:ln>
        </p:spPr>
      </p:sp>
      <p:sp>
        <p:nvSpPr>
          <p:cNvPr id="81" name="Google Shape;81;p22"/>
          <p:cNvSpPr/>
          <p:nvPr>
            <p:ph idx="3" type="pic"/>
          </p:nvPr>
        </p:nvSpPr>
        <p:spPr>
          <a:xfrm>
            <a:off x="3218642" y="1"/>
            <a:ext cx="2894325" cy="2448244"/>
          </a:xfrm>
          <a:prstGeom prst="rect">
            <a:avLst/>
          </a:prstGeom>
          <a:noFill/>
          <a:ln>
            <a:noFill/>
          </a:ln>
        </p:spPr>
      </p:sp>
      <p:sp>
        <p:nvSpPr>
          <p:cNvPr id="82" name="Google Shape;82;p22"/>
          <p:cNvSpPr/>
          <p:nvPr>
            <p:ph idx="4" type="pic"/>
          </p:nvPr>
        </p:nvSpPr>
        <p:spPr>
          <a:xfrm>
            <a:off x="6384471" y="-1"/>
            <a:ext cx="2766162" cy="2443206"/>
          </a:xfrm>
          <a:prstGeom prst="rect">
            <a:avLst/>
          </a:prstGeom>
          <a:noFill/>
          <a:ln>
            <a:noFill/>
          </a:ln>
        </p:spPr>
      </p:sp>
      <p:sp>
        <p:nvSpPr>
          <p:cNvPr id="83" name="Google Shape;83;p22"/>
          <p:cNvSpPr/>
          <p:nvPr>
            <p:ph idx="5" type="pic"/>
          </p:nvPr>
        </p:nvSpPr>
        <p:spPr>
          <a:xfrm>
            <a:off x="3218642" y="2700297"/>
            <a:ext cx="2894325" cy="2443205"/>
          </a:xfrm>
          <a:prstGeom prst="rect">
            <a:avLst/>
          </a:prstGeom>
          <a:noFill/>
          <a:ln>
            <a:noFill/>
          </a:ln>
        </p:spPr>
      </p:sp>
      <p:sp>
        <p:nvSpPr>
          <p:cNvPr id="84" name="Google Shape;84;p22"/>
          <p:cNvSpPr/>
          <p:nvPr>
            <p:ph idx="6" type="pic"/>
          </p:nvPr>
        </p:nvSpPr>
        <p:spPr>
          <a:xfrm>
            <a:off x="5426807" y="1419675"/>
            <a:ext cx="3723826" cy="3723826"/>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제목 슬라이드">
  <p:cSld name="13_제목 슬라이드">
    <p:spTree>
      <p:nvGrpSpPr>
        <p:cNvPr id="85" name="Shape 85"/>
        <p:cNvGrpSpPr/>
        <p:nvPr/>
      </p:nvGrpSpPr>
      <p:grpSpPr>
        <a:xfrm>
          <a:off x="0" y="0"/>
          <a:ext cx="0" cy="0"/>
          <a:chOff x="0" y="0"/>
          <a:chExt cx="0" cy="0"/>
        </a:xfrm>
      </p:grpSpPr>
      <p:sp>
        <p:nvSpPr>
          <p:cNvPr id="86" name="Google Shape;86;p23"/>
          <p:cNvSpPr/>
          <p:nvPr>
            <p:ph idx="2" type="pic"/>
          </p:nvPr>
        </p:nvSpPr>
        <p:spPr>
          <a:xfrm>
            <a:off x="0" y="0"/>
            <a:ext cx="9144000" cy="5143500"/>
          </a:xfrm>
          <a:prstGeom prst="rect">
            <a:avLst/>
          </a:prstGeom>
          <a:noFill/>
          <a:ln>
            <a:noFill/>
          </a:ln>
        </p:spPr>
      </p:sp>
      <p:sp>
        <p:nvSpPr>
          <p:cNvPr id="87" name="Google Shape;87;p23"/>
          <p:cNvSpPr/>
          <p:nvPr>
            <p:ph idx="3" type="pic"/>
          </p:nvPr>
        </p:nvSpPr>
        <p:spPr>
          <a:xfrm>
            <a:off x="3322333" y="792646"/>
            <a:ext cx="2499335" cy="355820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제목 슬라이드">
  <p:cSld name="14_제목 슬라이드">
    <p:spTree>
      <p:nvGrpSpPr>
        <p:cNvPr id="88" name="Shape 88"/>
        <p:cNvGrpSpPr/>
        <p:nvPr/>
      </p:nvGrpSpPr>
      <p:grpSpPr>
        <a:xfrm>
          <a:off x="0" y="0"/>
          <a:ext cx="0" cy="0"/>
          <a:chOff x="0" y="0"/>
          <a:chExt cx="0" cy="0"/>
        </a:xfrm>
      </p:grpSpPr>
      <p:sp>
        <p:nvSpPr>
          <p:cNvPr id="89" name="Google Shape;89;p24"/>
          <p:cNvSpPr/>
          <p:nvPr>
            <p:ph idx="2" type="pic"/>
          </p:nvPr>
        </p:nvSpPr>
        <p:spPr>
          <a:xfrm>
            <a:off x="3531280" y="1112823"/>
            <a:ext cx="2081441" cy="1673756"/>
          </a:xfrm>
          <a:prstGeom prst="rect">
            <a:avLst/>
          </a:prstGeom>
          <a:noFill/>
          <a:ln>
            <a:noFill/>
          </a:ln>
        </p:spPr>
      </p:sp>
      <p:sp>
        <p:nvSpPr>
          <p:cNvPr id="90" name="Google Shape;90;p24"/>
          <p:cNvSpPr/>
          <p:nvPr>
            <p:ph idx="3" type="pic"/>
          </p:nvPr>
        </p:nvSpPr>
        <p:spPr>
          <a:xfrm>
            <a:off x="924787" y="1112823"/>
            <a:ext cx="2081441" cy="1673756"/>
          </a:xfrm>
          <a:prstGeom prst="rect">
            <a:avLst/>
          </a:prstGeom>
          <a:noFill/>
          <a:ln>
            <a:noFill/>
          </a:ln>
        </p:spPr>
      </p:sp>
      <p:sp>
        <p:nvSpPr>
          <p:cNvPr id="91" name="Google Shape;91;p24"/>
          <p:cNvSpPr/>
          <p:nvPr>
            <p:ph idx="4" type="pic"/>
          </p:nvPr>
        </p:nvSpPr>
        <p:spPr>
          <a:xfrm>
            <a:off x="6137773" y="1112823"/>
            <a:ext cx="2081441" cy="1673756"/>
          </a:xfrm>
          <a:prstGeom prst="rect">
            <a:avLst/>
          </a:prstGeom>
          <a:noFill/>
          <a:ln>
            <a:noFill/>
          </a:ln>
        </p:spPr>
      </p:sp>
      <p:sp>
        <p:nvSpPr>
          <p:cNvPr id="92" name="Google Shape;92;p24"/>
          <p:cNvSpPr/>
          <p:nvPr>
            <p:ph idx="5" type="pic"/>
          </p:nvPr>
        </p:nvSpPr>
        <p:spPr>
          <a:xfrm>
            <a:off x="0" y="2786578"/>
            <a:ext cx="9144000" cy="235692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제목 슬라이드">
  <p:cSld name="15_제목 슬라이드">
    <p:spTree>
      <p:nvGrpSpPr>
        <p:cNvPr id="93" name="Shape 93"/>
        <p:cNvGrpSpPr/>
        <p:nvPr/>
      </p:nvGrpSpPr>
      <p:grpSpPr>
        <a:xfrm>
          <a:off x="0" y="0"/>
          <a:ext cx="0" cy="0"/>
          <a:chOff x="0" y="0"/>
          <a:chExt cx="0" cy="0"/>
        </a:xfrm>
      </p:grpSpPr>
      <p:sp>
        <p:nvSpPr>
          <p:cNvPr id="94" name="Google Shape;94;p25"/>
          <p:cNvSpPr/>
          <p:nvPr>
            <p:ph idx="2" type="pic"/>
          </p:nvPr>
        </p:nvSpPr>
        <p:spPr>
          <a:xfrm>
            <a:off x="0" y="0"/>
            <a:ext cx="9144000" cy="5143500"/>
          </a:xfrm>
          <a:prstGeom prst="rect">
            <a:avLst/>
          </a:prstGeom>
          <a:noFill/>
          <a:ln>
            <a:noFill/>
          </a:ln>
        </p:spPr>
      </p:sp>
      <p:sp>
        <p:nvSpPr>
          <p:cNvPr id="95" name="Google Shape;95;p25"/>
          <p:cNvSpPr/>
          <p:nvPr>
            <p:ph idx="3" type="pic"/>
          </p:nvPr>
        </p:nvSpPr>
        <p:spPr>
          <a:xfrm>
            <a:off x="3086474" y="0"/>
            <a:ext cx="2971053" cy="5143500"/>
          </a:xfrm>
          <a:prstGeom prst="rect">
            <a:avLst/>
          </a:prstGeom>
          <a:noFill/>
          <a:ln>
            <a:noFill/>
          </a:ln>
        </p:spPr>
      </p:sp>
      <p:sp>
        <p:nvSpPr>
          <p:cNvPr id="96" name="Google Shape;96;p25"/>
          <p:cNvSpPr/>
          <p:nvPr>
            <p:ph idx="4" type="pic"/>
          </p:nvPr>
        </p:nvSpPr>
        <p:spPr>
          <a:xfrm>
            <a:off x="6741049" y="1645935"/>
            <a:ext cx="1851631" cy="185163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제목 슬라이드">
  <p:cSld name="16_제목 슬라이드">
    <p:spTree>
      <p:nvGrpSpPr>
        <p:cNvPr id="97" name="Shape 97"/>
        <p:cNvGrpSpPr/>
        <p:nvPr/>
      </p:nvGrpSpPr>
      <p:grpSpPr>
        <a:xfrm>
          <a:off x="0" y="0"/>
          <a:ext cx="0" cy="0"/>
          <a:chOff x="0" y="0"/>
          <a:chExt cx="0" cy="0"/>
        </a:xfrm>
      </p:grpSpPr>
      <p:sp>
        <p:nvSpPr>
          <p:cNvPr id="98" name="Google Shape;98;p26"/>
          <p:cNvSpPr/>
          <p:nvPr>
            <p:ph idx="2" type="pic"/>
          </p:nvPr>
        </p:nvSpPr>
        <p:spPr>
          <a:xfrm>
            <a:off x="0" y="0"/>
            <a:ext cx="9144000" cy="5143500"/>
          </a:xfrm>
          <a:prstGeom prst="rect">
            <a:avLst/>
          </a:prstGeom>
          <a:noFill/>
          <a:ln>
            <a:noFill/>
          </a:ln>
        </p:spPr>
      </p:sp>
      <p:sp>
        <p:nvSpPr>
          <p:cNvPr id="99" name="Google Shape;99;p26"/>
          <p:cNvSpPr/>
          <p:nvPr>
            <p:ph idx="3" type="pic"/>
          </p:nvPr>
        </p:nvSpPr>
        <p:spPr>
          <a:xfrm>
            <a:off x="734785" y="996007"/>
            <a:ext cx="1379765" cy="1379765"/>
          </a:xfrm>
          <a:prstGeom prst="ellipse">
            <a:avLst/>
          </a:prstGeom>
          <a:noFill/>
          <a:ln>
            <a:noFill/>
          </a:ln>
        </p:spPr>
      </p:sp>
      <p:sp>
        <p:nvSpPr>
          <p:cNvPr id="100" name="Google Shape;100;p26"/>
          <p:cNvSpPr/>
          <p:nvPr>
            <p:ph idx="4" type="pic"/>
          </p:nvPr>
        </p:nvSpPr>
        <p:spPr>
          <a:xfrm>
            <a:off x="4815600" y="996007"/>
            <a:ext cx="1379765" cy="1379765"/>
          </a:xfrm>
          <a:prstGeom prst="ellipse">
            <a:avLst/>
          </a:prstGeom>
          <a:noFill/>
          <a:ln>
            <a:noFill/>
          </a:ln>
        </p:spPr>
      </p:sp>
      <p:sp>
        <p:nvSpPr>
          <p:cNvPr id="101" name="Google Shape;101;p26"/>
          <p:cNvSpPr/>
          <p:nvPr>
            <p:ph idx="5" type="pic"/>
          </p:nvPr>
        </p:nvSpPr>
        <p:spPr>
          <a:xfrm>
            <a:off x="6856007" y="996007"/>
            <a:ext cx="1379765" cy="1379765"/>
          </a:xfrm>
          <a:prstGeom prst="ellipse">
            <a:avLst/>
          </a:prstGeom>
          <a:noFill/>
          <a:ln>
            <a:noFill/>
          </a:ln>
        </p:spPr>
      </p:sp>
      <p:sp>
        <p:nvSpPr>
          <p:cNvPr id="102" name="Google Shape;102;p26"/>
          <p:cNvSpPr/>
          <p:nvPr>
            <p:ph idx="6" type="pic"/>
          </p:nvPr>
        </p:nvSpPr>
        <p:spPr>
          <a:xfrm>
            <a:off x="2775193" y="996007"/>
            <a:ext cx="1379765" cy="1379765"/>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제목 슬라이드">
  <p:cSld name="17_제목 슬라이드">
    <p:spTree>
      <p:nvGrpSpPr>
        <p:cNvPr id="103" name="Shape 103"/>
        <p:cNvGrpSpPr/>
        <p:nvPr/>
      </p:nvGrpSpPr>
      <p:grpSpPr>
        <a:xfrm>
          <a:off x="0" y="0"/>
          <a:ext cx="0" cy="0"/>
          <a:chOff x="0" y="0"/>
          <a:chExt cx="0" cy="0"/>
        </a:xfrm>
      </p:grpSpPr>
      <p:sp>
        <p:nvSpPr>
          <p:cNvPr id="104" name="Google Shape;104;p27"/>
          <p:cNvSpPr/>
          <p:nvPr>
            <p:ph idx="2" type="pic"/>
          </p:nvPr>
        </p:nvSpPr>
        <p:spPr>
          <a:xfrm>
            <a:off x="0" y="0"/>
            <a:ext cx="9144000" cy="3371162"/>
          </a:xfrm>
          <a:prstGeom prst="rect">
            <a:avLst/>
          </a:prstGeom>
          <a:noFill/>
          <a:ln>
            <a:noFill/>
          </a:ln>
        </p:spPr>
      </p:sp>
      <p:sp>
        <p:nvSpPr>
          <p:cNvPr id="105" name="Google Shape;105;p27"/>
          <p:cNvSpPr/>
          <p:nvPr>
            <p:ph idx="3" type="pic"/>
          </p:nvPr>
        </p:nvSpPr>
        <p:spPr>
          <a:xfrm>
            <a:off x="5898942" y="1888372"/>
            <a:ext cx="2570275" cy="2570275"/>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제목 슬라이드">
  <p:cSld name="19_제목 슬라이드">
    <p:spTree>
      <p:nvGrpSpPr>
        <p:cNvPr id="106" name="Shape 106"/>
        <p:cNvGrpSpPr/>
        <p:nvPr/>
      </p:nvGrpSpPr>
      <p:grpSpPr>
        <a:xfrm>
          <a:off x="0" y="0"/>
          <a:ext cx="0" cy="0"/>
          <a:chOff x="0" y="0"/>
          <a:chExt cx="0" cy="0"/>
        </a:xfrm>
      </p:grpSpPr>
      <p:sp>
        <p:nvSpPr>
          <p:cNvPr id="107" name="Google Shape;107;p28"/>
          <p:cNvSpPr/>
          <p:nvPr>
            <p:ph idx="2" type="pic"/>
          </p:nvPr>
        </p:nvSpPr>
        <p:spPr>
          <a:xfrm>
            <a:off x="0" y="0"/>
            <a:ext cx="4888735" cy="5143500"/>
          </a:xfrm>
          <a:prstGeom prst="rect">
            <a:avLst/>
          </a:prstGeom>
          <a:noFill/>
          <a:ln>
            <a:noFill/>
          </a:ln>
        </p:spPr>
      </p:sp>
      <p:sp>
        <p:nvSpPr>
          <p:cNvPr id="108" name="Google Shape;108;p28"/>
          <p:cNvSpPr/>
          <p:nvPr>
            <p:ph idx="3" type="pic"/>
          </p:nvPr>
        </p:nvSpPr>
        <p:spPr>
          <a:xfrm>
            <a:off x="5757291" y="1015074"/>
            <a:ext cx="2612775" cy="1556676"/>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제목 슬라이드">
  <p:cSld name="18_제목 슬라이드">
    <p:spTree>
      <p:nvGrpSpPr>
        <p:cNvPr id="109" name="Shape 109"/>
        <p:cNvGrpSpPr/>
        <p:nvPr/>
      </p:nvGrpSpPr>
      <p:grpSpPr>
        <a:xfrm>
          <a:off x="0" y="0"/>
          <a:ext cx="0" cy="0"/>
          <a:chOff x="0" y="0"/>
          <a:chExt cx="0" cy="0"/>
        </a:xfrm>
      </p:grpSpPr>
      <p:sp>
        <p:nvSpPr>
          <p:cNvPr id="110" name="Google Shape;110;p29"/>
          <p:cNvSpPr/>
          <p:nvPr>
            <p:ph idx="2" type="pic"/>
          </p:nvPr>
        </p:nvSpPr>
        <p:spPr>
          <a:xfrm>
            <a:off x="1539702" y="1704172"/>
            <a:ext cx="1901428" cy="1900238"/>
          </a:xfrm>
          <a:prstGeom prst="rect">
            <a:avLst/>
          </a:prstGeom>
          <a:noFill/>
          <a:ln>
            <a:noFill/>
          </a:ln>
        </p:spPr>
      </p:sp>
      <p:sp>
        <p:nvSpPr>
          <p:cNvPr id="111" name="Google Shape;111;p29"/>
          <p:cNvSpPr/>
          <p:nvPr>
            <p:ph idx="3" type="pic"/>
          </p:nvPr>
        </p:nvSpPr>
        <p:spPr>
          <a:xfrm>
            <a:off x="3621286" y="1704172"/>
            <a:ext cx="1901428" cy="1900238"/>
          </a:xfrm>
          <a:prstGeom prst="rect">
            <a:avLst/>
          </a:prstGeom>
          <a:noFill/>
          <a:ln>
            <a:noFill/>
          </a:ln>
        </p:spPr>
      </p:sp>
      <p:sp>
        <p:nvSpPr>
          <p:cNvPr id="112" name="Google Shape;112;p29"/>
          <p:cNvSpPr/>
          <p:nvPr>
            <p:ph idx="4" type="pic"/>
          </p:nvPr>
        </p:nvSpPr>
        <p:spPr>
          <a:xfrm>
            <a:off x="5702871" y="1704172"/>
            <a:ext cx="1901428" cy="1900238"/>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제목 슬라이드">
  <p:cSld name="22_제목 슬라이드">
    <p:spTree>
      <p:nvGrpSpPr>
        <p:cNvPr id="113" name="Shape 113"/>
        <p:cNvGrpSpPr/>
        <p:nvPr/>
      </p:nvGrpSpPr>
      <p:grpSpPr>
        <a:xfrm>
          <a:off x="0" y="0"/>
          <a:ext cx="0" cy="0"/>
          <a:chOff x="0" y="0"/>
          <a:chExt cx="0" cy="0"/>
        </a:xfrm>
      </p:grpSpPr>
      <p:sp>
        <p:nvSpPr>
          <p:cNvPr id="114" name="Google Shape;114;p30"/>
          <p:cNvSpPr/>
          <p:nvPr>
            <p:ph idx="2" type="pic"/>
          </p:nvPr>
        </p:nvSpPr>
        <p:spPr>
          <a:xfrm>
            <a:off x="0" y="0"/>
            <a:ext cx="9144000" cy="5143500"/>
          </a:xfrm>
          <a:prstGeom prst="rect">
            <a:avLst/>
          </a:prstGeom>
          <a:noFill/>
          <a:ln>
            <a:noFill/>
          </a:ln>
        </p:spPr>
      </p:sp>
      <p:sp>
        <p:nvSpPr>
          <p:cNvPr id="115" name="Google Shape;115;p30"/>
          <p:cNvSpPr/>
          <p:nvPr>
            <p:ph idx="3" type="pic"/>
          </p:nvPr>
        </p:nvSpPr>
        <p:spPr>
          <a:xfrm>
            <a:off x="1447113" y="793214"/>
            <a:ext cx="1565312" cy="1565312"/>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제목 슬라이드">
  <p:cSld name="20_제목 슬라이드">
    <p:spTree>
      <p:nvGrpSpPr>
        <p:cNvPr id="116" name="Shape 116"/>
        <p:cNvGrpSpPr/>
        <p:nvPr/>
      </p:nvGrpSpPr>
      <p:grpSpPr>
        <a:xfrm>
          <a:off x="0" y="0"/>
          <a:ext cx="0" cy="0"/>
          <a:chOff x="0" y="0"/>
          <a:chExt cx="0" cy="0"/>
        </a:xfrm>
      </p:grpSpPr>
      <p:sp>
        <p:nvSpPr>
          <p:cNvPr id="117" name="Google Shape;117;p31"/>
          <p:cNvSpPr/>
          <p:nvPr>
            <p:ph idx="2" type="pic"/>
          </p:nvPr>
        </p:nvSpPr>
        <p:spPr>
          <a:xfrm>
            <a:off x="0" y="0"/>
            <a:ext cx="9144000" cy="5143500"/>
          </a:xfrm>
          <a:prstGeom prst="rect">
            <a:avLst/>
          </a:prstGeom>
          <a:noFill/>
          <a:ln>
            <a:noFill/>
          </a:ln>
        </p:spPr>
      </p:sp>
      <p:sp>
        <p:nvSpPr>
          <p:cNvPr id="118" name="Google Shape;118;p31"/>
          <p:cNvSpPr/>
          <p:nvPr>
            <p:ph idx="3" type="pic"/>
          </p:nvPr>
        </p:nvSpPr>
        <p:spPr>
          <a:xfrm>
            <a:off x="734785" y="1574392"/>
            <a:ext cx="1379765" cy="1379765"/>
          </a:xfrm>
          <a:prstGeom prst="ellipse">
            <a:avLst/>
          </a:prstGeom>
          <a:noFill/>
          <a:ln>
            <a:noFill/>
          </a:ln>
        </p:spPr>
      </p:sp>
      <p:sp>
        <p:nvSpPr>
          <p:cNvPr id="119" name="Google Shape;119;p31"/>
          <p:cNvSpPr/>
          <p:nvPr>
            <p:ph idx="4" type="pic"/>
          </p:nvPr>
        </p:nvSpPr>
        <p:spPr>
          <a:xfrm>
            <a:off x="4757761" y="1574392"/>
            <a:ext cx="1379765" cy="1379765"/>
          </a:xfrm>
          <a:prstGeom prst="ellipse">
            <a:avLst/>
          </a:prstGeom>
          <a:noFill/>
          <a:ln>
            <a:noFill/>
          </a:ln>
        </p:spPr>
      </p:sp>
      <p:sp>
        <p:nvSpPr>
          <p:cNvPr id="120" name="Google Shape;120;p31"/>
          <p:cNvSpPr/>
          <p:nvPr>
            <p:ph idx="5" type="pic"/>
          </p:nvPr>
        </p:nvSpPr>
        <p:spPr>
          <a:xfrm>
            <a:off x="4757761" y="3259973"/>
            <a:ext cx="1379765" cy="1379765"/>
          </a:xfrm>
          <a:prstGeom prst="ellipse">
            <a:avLst/>
          </a:prstGeom>
          <a:noFill/>
          <a:ln>
            <a:noFill/>
          </a:ln>
        </p:spPr>
      </p:sp>
      <p:sp>
        <p:nvSpPr>
          <p:cNvPr id="121" name="Google Shape;121;p31"/>
          <p:cNvSpPr/>
          <p:nvPr>
            <p:ph idx="6" type="pic"/>
          </p:nvPr>
        </p:nvSpPr>
        <p:spPr>
          <a:xfrm>
            <a:off x="734785" y="3259973"/>
            <a:ext cx="1379765" cy="1379765"/>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22" name="Shape 122"/>
        <p:cNvGrpSpPr/>
        <p:nvPr/>
      </p:nvGrpSpPr>
      <p:grpSpPr>
        <a:xfrm>
          <a:off x="0" y="0"/>
          <a:ext cx="0" cy="0"/>
          <a:chOff x="0" y="0"/>
          <a:chExt cx="0" cy="0"/>
        </a:xfrm>
      </p:grpSpPr>
      <p:sp>
        <p:nvSpPr>
          <p:cNvPr id="123" name="Google Shape;123;p32"/>
          <p:cNvSpPr txBox="1"/>
          <p:nvPr>
            <p:ph type="title"/>
          </p:nvPr>
        </p:nvSpPr>
        <p:spPr>
          <a:xfrm>
            <a:off x="628650" y="300419"/>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사용자 지정 레이아웃">
  <p:cSld name="7_사용자 지정 레이아웃">
    <p:spTree>
      <p:nvGrpSpPr>
        <p:cNvPr id="127" name="Shape 127"/>
        <p:cNvGrpSpPr/>
        <p:nvPr/>
      </p:nvGrpSpPr>
      <p:grpSpPr>
        <a:xfrm>
          <a:off x="0" y="0"/>
          <a:ext cx="0" cy="0"/>
          <a:chOff x="0" y="0"/>
          <a:chExt cx="0" cy="0"/>
        </a:xfrm>
      </p:grpSpPr>
      <p:sp>
        <p:nvSpPr>
          <p:cNvPr id="128" name="Google Shape;128;p33"/>
          <p:cNvSpPr txBox="1"/>
          <p:nvPr>
            <p:ph type="title"/>
          </p:nvPr>
        </p:nvSpPr>
        <p:spPr>
          <a:xfrm>
            <a:off x="628650" y="386144"/>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p:nvPr>
            <p:ph idx="2" type="pic"/>
          </p:nvPr>
        </p:nvSpPr>
        <p:spPr>
          <a:xfrm>
            <a:off x="3739356" y="2228456"/>
            <a:ext cx="1681892" cy="1681892"/>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133" name="Shape 133"/>
        <p:cNvGrpSpPr/>
        <p:nvPr/>
      </p:nvGrpSpPr>
      <p:grpSpPr>
        <a:xfrm>
          <a:off x="0" y="0"/>
          <a:ext cx="0" cy="0"/>
          <a:chOff x="0" y="0"/>
          <a:chExt cx="0" cy="0"/>
        </a:xfrm>
      </p:grpSpPr>
      <p:sp>
        <p:nvSpPr>
          <p:cNvPr id="134" name="Google Shape;134;p34"/>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4"/>
          <p:cNvSpPr/>
          <p:nvPr>
            <p:ph idx="2" type="pic"/>
          </p:nvPr>
        </p:nvSpPr>
        <p:spPr>
          <a:xfrm>
            <a:off x="0" y="0"/>
            <a:ext cx="4121944" cy="51435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사용자 지정 레이아웃">
  <p:cSld name="9_사용자 지정 레이아웃">
    <p:spTree>
      <p:nvGrpSpPr>
        <p:cNvPr id="139" name="Shape 139"/>
        <p:cNvGrpSpPr/>
        <p:nvPr/>
      </p:nvGrpSpPr>
      <p:grpSpPr>
        <a:xfrm>
          <a:off x="0" y="0"/>
          <a:ext cx="0" cy="0"/>
          <a:chOff x="0" y="0"/>
          <a:chExt cx="0" cy="0"/>
        </a:xfrm>
      </p:grpSpPr>
      <p:sp>
        <p:nvSpPr>
          <p:cNvPr id="140" name="Google Shape;140;p35"/>
          <p:cNvSpPr/>
          <p:nvPr>
            <p:ph idx="2" type="pic"/>
          </p:nvPr>
        </p:nvSpPr>
        <p:spPr>
          <a:xfrm>
            <a:off x="0" y="0"/>
            <a:ext cx="3818335" cy="5143500"/>
          </a:xfrm>
          <a:prstGeom prst="rect">
            <a:avLst/>
          </a:prstGeom>
          <a:noFill/>
          <a:ln>
            <a:noFill/>
          </a:ln>
        </p:spPr>
      </p:sp>
      <p:sp>
        <p:nvSpPr>
          <p:cNvPr id="141" name="Google Shape;141;p35"/>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사용자 지정 레이아웃">
  <p:cSld name="8_사용자 지정 레이아웃">
    <p:spTree>
      <p:nvGrpSpPr>
        <p:cNvPr id="145" name="Shape 145"/>
        <p:cNvGrpSpPr/>
        <p:nvPr/>
      </p:nvGrpSpPr>
      <p:grpSpPr>
        <a:xfrm>
          <a:off x="0" y="0"/>
          <a:ext cx="0" cy="0"/>
          <a:chOff x="0" y="0"/>
          <a:chExt cx="0" cy="0"/>
        </a:xfrm>
      </p:grpSpPr>
      <p:sp>
        <p:nvSpPr>
          <p:cNvPr id="146" name="Google Shape;146;p36"/>
          <p:cNvSpPr txBox="1"/>
          <p:nvPr>
            <p:ph type="title"/>
          </p:nvPr>
        </p:nvSpPr>
        <p:spPr>
          <a:xfrm>
            <a:off x="1185863" y="776324"/>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사용자 지정 레이아웃">
  <p:cSld name="6_사용자 지정 레이아웃">
    <p:spTree>
      <p:nvGrpSpPr>
        <p:cNvPr id="150" name="Shape 150"/>
        <p:cNvGrpSpPr/>
        <p:nvPr/>
      </p:nvGrpSpPr>
      <p:grpSpPr>
        <a:xfrm>
          <a:off x="0" y="0"/>
          <a:ext cx="0" cy="0"/>
          <a:chOff x="0" y="0"/>
          <a:chExt cx="0" cy="0"/>
        </a:xfrm>
      </p:grpSpPr>
      <p:sp>
        <p:nvSpPr>
          <p:cNvPr id="151" name="Google Shape;151;p37"/>
          <p:cNvSpPr txBox="1"/>
          <p:nvPr>
            <p:ph type="title"/>
          </p:nvPr>
        </p:nvSpPr>
        <p:spPr>
          <a:xfrm>
            <a:off x="781050"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7"/>
          <p:cNvSpPr/>
          <p:nvPr>
            <p:ph idx="2" type="pic"/>
          </p:nvPr>
        </p:nvSpPr>
        <p:spPr>
          <a:xfrm>
            <a:off x="4699369" y="1119608"/>
            <a:ext cx="1626367" cy="1493552"/>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사용자 지정 레이아웃">
  <p:cSld name="5_사용자 지정 레이아웃">
    <p:spTree>
      <p:nvGrpSpPr>
        <p:cNvPr id="156" name="Shape 156"/>
        <p:cNvGrpSpPr/>
        <p:nvPr/>
      </p:nvGrpSpPr>
      <p:grpSpPr>
        <a:xfrm>
          <a:off x="0" y="0"/>
          <a:ext cx="0" cy="0"/>
          <a:chOff x="0" y="0"/>
          <a:chExt cx="0" cy="0"/>
        </a:xfrm>
      </p:grpSpPr>
      <p:sp>
        <p:nvSpPr>
          <p:cNvPr id="157" name="Google Shape;157;p38"/>
          <p:cNvSpPr/>
          <p:nvPr>
            <p:ph idx="2" type="pic"/>
          </p:nvPr>
        </p:nvSpPr>
        <p:spPr>
          <a:xfrm>
            <a:off x="1" y="0"/>
            <a:ext cx="4011282" cy="5143500"/>
          </a:xfrm>
          <a:prstGeom prst="rect">
            <a:avLst/>
          </a:prstGeom>
          <a:noFill/>
          <a:ln>
            <a:noFill/>
          </a:ln>
        </p:spPr>
      </p:sp>
      <p:sp>
        <p:nvSpPr>
          <p:cNvPr id="158" name="Google Shape;158;p38"/>
          <p:cNvSpPr txBox="1"/>
          <p:nvPr>
            <p:ph type="title"/>
          </p:nvPr>
        </p:nvSpPr>
        <p:spPr>
          <a:xfrm>
            <a:off x="72390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162" name="Shape 162"/>
        <p:cNvGrpSpPr/>
        <p:nvPr/>
      </p:nvGrpSpPr>
      <p:grpSpPr>
        <a:xfrm>
          <a:off x="0" y="0"/>
          <a:ext cx="0" cy="0"/>
          <a:chOff x="0" y="0"/>
          <a:chExt cx="0" cy="0"/>
        </a:xfrm>
      </p:grpSpPr>
      <p:sp>
        <p:nvSpPr>
          <p:cNvPr id="163" name="Google Shape;163;p39"/>
          <p:cNvSpPr txBox="1"/>
          <p:nvPr>
            <p:ph type="title"/>
          </p:nvPr>
        </p:nvSpPr>
        <p:spPr>
          <a:xfrm>
            <a:off x="628650" y="264700"/>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9"/>
          <p:cNvSpPr/>
          <p:nvPr>
            <p:ph idx="2" type="pic"/>
          </p:nvPr>
        </p:nvSpPr>
        <p:spPr>
          <a:xfrm>
            <a:off x="1550658" y="2114359"/>
            <a:ext cx="1014092" cy="1014092"/>
          </a:xfrm>
          <a:prstGeom prst="rect">
            <a:avLst/>
          </a:prstGeom>
          <a:noFill/>
          <a:ln>
            <a:noFill/>
          </a:ln>
        </p:spPr>
      </p:sp>
      <p:sp>
        <p:nvSpPr>
          <p:cNvPr id="168" name="Google Shape;168;p39"/>
          <p:cNvSpPr/>
          <p:nvPr>
            <p:ph idx="3" type="pic"/>
          </p:nvPr>
        </p:nvSpPr>
        <p:spPr>
          <a:xfrm>
            <a:off x="4111848" y="2114359"/>
            <a:ext cx="1013793" cy="1014092"/>
          </a:xfrm>
          <a:prstGeom prst="rect">
            <a:avLst/>
          </a:prstGeom>
          <a:noFill/>
          <a:ln>
            <a:noFill/>
          </a:ln>
        </p:spPr>
      </p:sp>
      <p:sp>
        <p:nvSpPr>
          <p:cNvPr id="169" name="Google Shape;169;p39"/>
          <p:cNvSpPr/>
          <p:nvPr>
            <p:ph idx="4" type="pic"/>
          </p:nvPr>
        </p:nvSpPr>
        <p:spPr>
          <a:xfrm>
            <a:off x="6631351" y="2114359"/>
            <a:ext cx="1014092" cy="1014092"/>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사용자 지정 레이아웃">
  <p:cSld name="2_사용자 지정 레이아웃">
    <p:spTree>
      <p:nvGrpSpPr>
        <p:cNvPr id="170" name="Shape 170"/>
        <p:cNvGrpSpPr/>
        <p:nvPr/>
      </p:nvGrpSpPr>
      <p:grpSpPr>
        <a:xfrm>
          <a:off x="0" y="0"/>
          <a:ext cx="0" cy="0"/>
          <a:chOff x="0" y="0"/>
          <a:chExt cx="0" cy="0"/>
        </a:xfrm>
      </p:grpSpPr>
      <p:sp>
        <p:nvSpPr>
          <p:cNvPr id="171" name="Google Shape;171;p40"/>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40"/>
          <p:cNvSpPr/>
          <p:nvPr>
            <p:ph idx="2" type="pic"/>
          </p:nvPr>
        </p:nvSpPr>
        <p:spPr>
          <a:xfrm>
            <a:off x="1421266" y="1751253"/>
            <a:ext cx="1086977" cy="108697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76" name="Shape 176"/>
        <p:cNvGrpSpPr/>
        <p:nvPr/>
      </p:nvGrpSpPr>
      <p:grpSpPr>
        <a:xfrm>
          <a:off x="0" y="0"/>
          <a:ext cx="0" cy="0"/>
          <a:chOff x="0" y="0"/>
          <a:chExt cx="0" cy="0"/>
        </a:xfrm>
      </p:grpSpPr>
      <p:sp>
        <p:nvSpPr>
          <p:cNvPr id="177" name="Google Shape;177;p41"/>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1"/>
          <p:cNvSpPr/>
          <p:nvPr>
            <p:ph idx="2" type="pic"/>
          </p:nvPr>
        </p:nvSpPr>
        <p:spPr>
          <a:xfrm>
            <a:off x="1397600" y="1701626"/>
            <a:ext cx="942201" cy="942201"/>
          </a:xfrm>
          <a:prstGeom prst="rect">
            <a:avLst/>
          </a:prstGeom>
          <a:noFill/>
          <a:ln>
            <a:noFill/>
          </a:ln>
        </p:spPr>
      </p:sp>
      <p:sp>
        <p:nvSpPr>
          <p:cNvPr id="182" name="Google Shape;182;p41"/>
          <p:cNvSpPr/>
          <p:nvPr>
            <p:ph idx="3" type="pic"/>
          </p:nvPr>
        </p:nvSpPr>
        <p:spPr>
          <a:xfrm>
            <a:off x="3254910" y="1701626"/>
            <a:ext cx="942201" cy="942201"/>
          </a:xfrm>
          <a:prstGeom prst="rect">
            <a:avLst/>
          </a:prstGeom>
          <a:noFill/>
          <a:ln>
            <a:noFill/>
          </a:ln>
        </p:spPr>
      </p:sp>
      <p:sp>
        <p:nvSpPr>
          <p:cNvPr id="183" name="Google Shape;183;p41"/>
          <p:cNvSpPr/>
          <p:nvPr>
            <p:ph idx="4" type="pic"/>
          </p:nvPr>
        </p:nvSpPr>
        <p:spPr>
          <a:xfrm>
            <a:off x="5130644" y="1701626"/>
            <a:ext cx="942201" cy="942201"/>
          </a:xfrm>
          <a:prstGeom prst="rect">
            <a:avLst/>
          </a:prstGeom>
          <a:noFill/>
          <a:ln>
            <a:noFill/>
          </a:ln>
        </p:spPr>
      </p:sp>
      <p:sp>
        <p:nvSpPr>
          <p:cNvPr id="184" name="Google Shape;184;p41"/>
          <p:cNvSpPr/>
          <p:nvPr>
            <p:ph idx="5" type="pic"/>
          </p:nvPr>
        </p:nvSpPr>
        <p:spPr>
          <a:xfrm>
            <a:off x="6880679" y="1701626"/>
            <a:ext cx="942201" cy="942201"/>
          </a:xfrm>
          <a:prstGeom prst="rect">
            <a:avLst/>
          </a:prstGeom>
          <a:noFill/>
          <a:ln>
            <a:noFill/>
          </a:ln>
        </p:spPr>
      </p:sp>
      <p:sp>
        <p:nvSpPr>
          <p:cNvPr id="185" name="Google Shape;185;p41"/>
          <p:cNvSpPr/>
          <p:nvPr>
            <p:ph idx="6" type="pic"/>
          </p:nvPr>
        </p:nvSpPr>
        <p:spPr>
          <a:xfrm>
            <a:off x="1" y="2874310"/>
            <a:ext cx="9144908" cy="226919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제목 슬라이드">
  <p:cSld name="28_제목 슬라이드">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826526" y="1086625"/>
            <a:ext cx="4073949" cy="3148509"/>
          </a:xfrm>
          <a:prstGeom prst="rect">
            <a:avLst/>
          </a:prstGeom>
          <a:noFill/>
          <a:ln>
            <a:noFill/>
          </a:ln>
        </p:spPr>
      </p:pic>
      <p:sp>
        <p:nvSpPr>
          <p:cNvPr id="188" name="Google Shape;188;p42"/>
          <p:cNvSpPr/>
          <p:nvPr>
            <p:ph idx="2" type="pic"/>
          </p:nvPr>
        </p:nvSpPr>
        <p:spPr>
          <a:xfrm>
            <a:off x="920051" y="1183655"/>
            <a:ext cx="3884122" cy="2232249"/>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lvl1pPr>
            <a:lvl2pPr indent="-317500" lvl="1" marL="914400" algn="l">
              <a:lnSpc>
                <a:spcPct val="90000"/>
              </a:lnSpc>
              <a:spcBef>
                <a:spcPts val="1600"/>
              </a:spcBef>
              <a:spcAft>
                <a:spcPts val="0"/>
              </a:spcAft>
              <a:buClr>
                <a:schemeClr val="lt1"/>
              </a:buClr>
              <a:buSzPts val="1400"/>
              <a:buChar char="○"/>
              <a:defRPr/>
            </a:lvl2pPr>
            <a:lvl3pPr indent="-317500" lvl="2" marL="1371600" algn="l">
              <a:lnSpc>
                <a:spcPct val="90000"/>
              </a:lnSpc>
              <a:spcBef>
                <a:spcPts val="1600"/>
              </a:spcBef>
              <a:spcAft>
                <a:spcPts val="0"/>
              </a:spcAft>
              <a:buClr>
                <a:schemeClr val="lt1"/>
              </a:buClr>
              <a:buSzPts val="1400"/>
              <a:buChar char="■"/>
              <a:defRPr/>
            </a:lvl3pPr>
            <a:lvl4pPr indent="-317500" lvl="3" marL="1828800" algn="l">
              <a:lnSpc>
                <a:spcPct val="90000"/>
              </a:lnSpc>
              <a:spcBef>
                <a:spcPts val="1600"/>
              </a:spcBef>
              <a:spcAft>
                <a:spcPts val="0"/>
              </a:spcAft>
              <a:buClr>
                <a:schemeClr val="lt1"/>
              </a:buClr>
              <a:buSzPts val="1400"/>
              <a:buChar char="●"/>
              <a:defRPr/>
            </a:lvl4pPr>
            <a:lvl5pPr indent="-317500" lvl="4" marL="2286000" algn="l">
              <a:lnSpc>
                <a:spcPct val="90000"/>
              </a:lnSpc>
              <a:spcBef>
                <a:spcPts val="1600"/>
              </a:spcBef>
              <a:spcAft>
                <a:spcPts val="0"/>
              </a:spcAft>
              <a:buClr>
                <a:schemeClr val="lt1"/>
              </a:buClr>
              <a:buSzPts val="1400"/>
              <a:buChar char="○"/>
              <a:defRPr/>
            </a:lvl5pPr>
            <a:lvl6pPr indent="-317500" lvl="5" marL="2743200" algn="l">
              <a:lnSpc>
                <a:spcPct val="90000"/>
              </a:lnSpc>
              <a:spcBef>
                <a:spcPts val="1600"/>
              </a:spcBef>
              <a:spcAft>
                <a:spcPts val="0"/>
              </a:spcAft>
              <a:buClr>
                <a:schemeClr val="lt1"/>
              </a:buClr>
              <a:buSzPts val="1400"/>
              <a:buChar char="■"/>
              <a:defRPr/>
            </a:lvl6pPr>
            <a:lvl7pPr indent="-317500" lvl="6" marL="3200400" algn="l">
              <a:lnSpc>
                <a:spcPct val="90000"/>
              </a:lnSpc>
              <a:spcBef>
                <a:spcPts val="1600"/>
              </a:spcBef>
              <a:spcAft>
                <a:spcPts val="0"/>
              </a:spcAft>
              <a:buClr>
                <a:schemeClr val="lt1"/>
              </a:buClr>
              <a:buSzPts val="1400"/>
              <a:buChar char="●"/>
              <a:defRPr/>
            </a:lvl7pPr>
            <a:lvl8pPr indent="-317500" lvl="7" marL="3657600" algn="l">
              <a:lnSpc>
                <a:spcPct val="90000"/>
              </a:lnSpc>
              <a:spcBef>
                <a:spcPts val="1600"/>
              </a:spcBef>
              <a:spcAft>
                <a:spcPts val="0"/>
              </a:spcAft>
              <a:buClr>
                <a:schemeClr val="lt1"/>
              </a:buClr>
              <a:buSzPts val="1400"/>
              <a:buChar char="○"/>
              <a:defRPr/>
            </a:lvl8pPr>
            <a:lvl9pPr indent="-317500" lvl="8" marL="4114800" algn="l">
              <a:lnSpc>
                <a:spcPct val="90000"/>
              </a:lnSpc>
              <a:spcBef>
                <a:spcPts val="1600"/>
              </a:spcBef>
              <a:spcAft>
                <a:spcPts val="1600"/>
              </a:spcAft>
              <a:buClr>
                <a:schemeClr val="lt1"/>
              </a:buClr>
              <a:buSzPts val="1400"/>
              <a:buChar char="■"/>
              <a:defRPr/>
            </a:lvl9pPr>
          </a:lstStyle>
          <a:p/>
        </p:txBody>
      </p:sp>
      <p:sp>
        <p:nvSpPr>
          <p:cNvPr id="198" name="Google Shape;198;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4" name="Google Shape;2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Arial"/>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8" name="Shape 28"/>
        <p:cNvGrpSpPr/>
        <p:nvPr/>
      </p:nvGrpSpPr>
      <p:grpSpPr>
        <a:xfrm>
          <a:off x="0" y="0"/>
          <a:ext cx="0" cy="0"/>
          <a:chOff x="0" y="0"/>
          <a:chExt cx="0" cy="0"/>
        </a:xfrm>
      </p:grpSpPr>
      <p:sp>
        <p:nvSpPr>
          <p:cNvPr id="29" name="Google Shape;29;p8"/>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dk1"/>
              </a:buClr>
              <a:buSzPts val="4200"/>
              <a:buFont typeface="Arial"/>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8"/>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31" name="Google Shape;31;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solidFill>
                  <a:schemeClr val="lt1"/>
                </a:solidFill>
              </a:defRPr>
            </a:lvl1pPr>
            <a:lvl2pPr indent="-317500" lvl="1" marL="914400" algn="l">
              <a:lnSpc>
                <a:spcPct val="90000"/>
              </a:lnSpc>
              <a:spcBef>
                <a:spcPts val="1600"/>
              </a:spcBef>
              <a:spcAft>
                <a:spcPts val="0"/>
              </a:spcAft>
              <a:buClr>
                <a:schemeClr val="lt1"/>
              </a:buClr>
              <a:buSzPts val="1400"/>
              <a:buChar char="○"/>
              <a:defRPr>
                <a:solidFill>
                  <a:schemeClr val="lt1"/>
                </a:solidFill>
              </a:defRPr>
            </a:lvl2pPr>
            <a:lvl3pPr indent="-317500" lvl="2" marL="1371600" algn="l">
              <a:lnSpc>
                <a:spcPct val="90000"/>
              </a:lnSpc>
              <a:spcBef>
                <a:spcPts val="1600"/>
              </a:spcBef>
              <a:spcAft>
                <a:spcPts val="0"/>
              </a:spcAft>
              <a:buClr>
                <a:schemeClr val="lt1"/>
              </a:buClr>
              <a:buSzPts val="1400"/>
              <a:buChar char="■"/>
              <a:defRPr>
                <a:solidFill>
                  <a:schemeClr val="lt1"/>
                </a:solidFill>
              </a:defRPr>
            </a:lvl3pPr>
            <a:lvl4pPr indent="-317500" lvl="3" marL="1828800" algn="l">
              <a:lnSpc>
                <a:spcPct val="90000"/>
              </a:lnSpc>
              <a:spcBef>
                <a:spcPts val="1600"/>
              </a:spcBef>
              <a:spcAft>
                <a:spcPts val="0"/>
              </a:spcAft>
              <a:buClr>
                <a:schemeClr val="lt1"/>
              </a:buClr>
              <a:buSzPts val="1400"/>
              <a:buChar char="●"/>
              <a:defRPr>
                <a:solidFill>
                  <a:schemeClr val="lt1"/>
                </a:solidFill>
              </a:defRPr>
            </a:lvl4pPr>
            <a:lvl5pPr indent="-317500" lvl="4" marL="2286000" algn="l">
              <a:lnSpc>
                <a:spcPct val="90000"/>
              </a:lnSpc>
              <a:spcBef>
                <a:spcPts val="1600"/>
              </a:spcBef>
              <a:spcAft>
                <a:spcPts val="0"/>
              </a:spcAft>
              <a:buClr>
                <a:schemeClr val="lt1"/>
              </a:buClr>
              <a:buSzPts val="1400"/>
              <a:buChar char="○"/>
              <a:defRPr>
                <a:solidFill>
                  <a:schemeClr val="lt1"/>
                </a:solidFill>
              </a:defRPr>
            </a:lvl5pPr>
            <a:lvl6pPr indent="-317500" lvl="5" marL="2743200" algn="l">
              <a:lnSpc>
                <a:spcPct val="90000"/>
              </a:lnSpc>
              <a:spcBef>
                <a:spcPts val="1600"/>
              </a:spcBef>
              <a:spcAft>
                <a:spcPts val="0"/>
              </a:spcAft>
              <a:buClr>
                <a:schemeClr val="lt1"/>
              </a:buClr>
              <a:buSzPts val="1400"/>
              <a:buChar char="■"/>
              <a:defRPr>
                <a:solidFill>
                  <a:schemeClr val="lt1"/>
                </a:solidFill>
              </a:defRPr>
            </a:lvl6pPr>
            <a:lvl7pPr indent="-317500" lvl="6" marL="3200400" algn="l">
              <a:lnSpc>
                <a:spcPct val="90000"/>
              </a:lnSpc>
              <a:spcBef>
                <a:spcPts val="1600"/>
              </a:spcBef>
              <a:spcAft>
                <a:spcPts val="0"/>
              </a:spcAft>
              <a:buClr>
                <a:schemeClr val="lt1"/>
              </a:buClr>
              <a:buSzPts val="1400"/>
              <a:buChar char="●"/>
              <a:defRPr>
                <a:solidFill>
                  <a:schemeClr val="lt1"/>
                </a:solidFill>
              </a:defRPr>
            </a:lvl7pPr>
            <a:lvl8pPr indent="-317500" lvl="7" marL="3657600" algn="l">
              <a:lnSpc>
                <a:spcPct val="90000"/>
              </a:lnSpc>
              <a:spcBef>
                <a:spcPts val="1600"/>
              </a:spcBef>
              <a:spcAft>
                <a:spcPts val="0"/>
              </a:spcAft>
              <a:buClr>
                <a:schemeClr val="lt1"/>
              </a:buClr>
              <a:buSzPts val="1400"/>
              <a:buChar char="○"/>
              <a:defRPr>
                <a:solidFill>
                  <a:schemeClr val="lt1"/>
                </a:solidFill>
              </a:defRPr>
            </a:lvl8pPr>
            <a:lvl9pPr indent="-317500" lvl="8" marL="4114800" algn="l">
              <a:lnSpc>
                <a:spcPct val="90000"/>
              </a:lnSpc>
              <a:spcBef>
                <a:spcPts val="1600"/>
              </a:spcBef>
              <a:spcAft>
                <a:spcPts val="1600"/>
              </a:spcAft>
              <a:buClr>
                <a:schemeClr val="lt1"/>
              </a:buClr>
              <a:buSzPts val="1400"/>
              <a:buChar char="■"/>
              <a:defRPr>
                <a:solidFill>
                  <a:schemeClr val="lt1"/>
                </a:solidFill>
              </a:defRPr>
            </a:lvl9pPr>
          </a:lstStyle>
          <a:p/>
        </p:txBody>
      </p:sp>
      <p:sp>
        <p:nvSpPr>
          <p:cNvPr id="32" name="Google Shape;32;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6" name="Google Shape;36;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7" name="Google Shape;37;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38" name="Shape 38"/>
        <p:cNvGrpSpPr/>
        <p:nvPr/>
      </p:nvGrpSpPr>
      <p:grpSpPr>
        <a:xfrm>
          <a:off x="0" y="0"/>
          <a:ext cx="0" cy="0"/>
          <a:chOff x="0" y="0"/>
          <a:chExt cx="0" cy="0"/>
        </a:xfrm>
      </p:grpSpPr>
      <p:sp>
        <p:nvSpPr>
          <p:cNvPr id="39" name="Google Shape;39;p10"/>
          <p:cNvSpPr/>
          <p:nvPr>
            <p:ph idx="2" type="pic"/>
          </p:nvPr>
        </p:nvSpPr>
        <p:spPr>
          <a:xfrm>
            <a:off x="0" y="0"/>
            <a:ext cx="9144000" cy="5143500"/>
          </a:xfrm>
          <a:prstGeom prst="rect">
            <a:avLst/>
          </a:prstGeom>
          <a:noFill/>
          <a:ln>
            <a:noFill/>
          </a:ln>
        </p:spPr>
      </p:sp>
      <p:sp>
        <p:nvSpPr>
          <p:cNvPr id="40" name="Google Shape;40;p10"/>
          <p:cNvSpPr/>
          <p:nvPr>
            <p:ph idx="3" type="pic"/>
          </p:nvPr>
        </p:nvSpPr>
        <p:spPr>
          <a:xfrm>
            <a:off x="751286" y="820596"/>
            <a:ext cx="3502308" cy="3502308"/>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4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4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192" name="Google Shape;192;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3" name="Google Shape;193;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4" name="Google Shape;194;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1.png"/><Relationship Id="rId4" Type="http://schemas.openxmlformats.org/officeDocument/2006/relationships/image" Target="../media/image25.png"/><Relationship Id="rId9" Type="http://schemas.openxmlformats.org/officeDocument/2006/relationships/image" Target="../media/image27.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24.png"/><Relationship Id="rId8" Type="http://schemas.openxmlformats.org/officeDocument/2006/relationships/image" Target="../media/image23.png"/><Relationship Id="rId11" Type="http://schemas.openxmlformats.org/officeDocument/2006/relationships/image" Target="../media/image32.png"/><Relationship Id="rId10" Type="http://schemas.openxmlformats.org/officeDocument/2006/relationships/image" Target="../media/image28.png"/><Relationship Id="rId13" Type="http://schemas.openxmlformats.org/officeDocument/2006/relationships/image" Target="../media/image37.png"/><Relationship Id="rId12" Type="http://schemas.openxmlformats.org/officeDocument/2006/relationships/image" Target="../media/image31.png"/><Relationship Id="rId15" Type="http://schemas.openxmlformats.org/officeDocument/2006/relationships/image" Target="../media/image35.png"/><Relationship Id="rId14" Type="http://schemas.openxmlformats.org/officeDocument/2006/relationships/image" Target="../media/image34.png"/><Relationship Id="rId17" Type="http://schemas.openxmlformats.org/officeDocument/2006/relationships/image" Target="../media/image63.png"/><Relationship Id="rId16"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hyperlink" Target="http://www.youtube.com/watch?v=no4zo4ZibeM" TargetMode="External"/><Relationship Id="rId5" Type="http://schemas.openxmlformats.org/officeDocument/2006/relationships/image" Target="../media/image36.jpg"/><Relationship Id="rId6" Type="http://schemas.openxmlformats.org/officeDocument/2006/relationships/hyperlink" Target="https://youtu.be/no4zo4Zibe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ischool.berkeley.edu/programs/mids/capstone/2022b-summ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20.127.87.137/" TargetMode="External"/><Relationship Id="rId4"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7.png"/><Relationship Id="rId4" Type="http://schemas.openxmlformats.org/officeDocument/2006/relationships/image" Target="../media/image51.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56.png"/><Relationship Id="rId5" Type="http://schemas.openxmlformats.org/officeDocument/2006/relationships/image" Target="../media/image87.png"/><Relationship Id="rId6" Type="http://schemas.openxmlformats.org/officeDocument/2006/relationships/image" Target="../media/image54.png"/><Relationship Id="rId7" Type="http://schemas.openxmlformats.org/officeDocument/2006/relationships/image" Target="../media/image60.png"/><Relationship Id="rId8" Type="http://schemas.openxmlformats.org/officeDocument/2006/relationships/image" Target="../media/image59.png"/><Relationship Id="rId11" Type="http://schemas.openxmlformats.org/officeDocument/2006/relationships/image" Target="../media/image72.png"/><Relationship Id="rId10" Type="http://schemas.openxmlformats.org/officeDocument/2006/relationships/image" Target="../media/image55.png"/><Relationship Id="rId1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70.png"/><Relationship Id="rId5"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85.png"/><Relationship Id="rId5" Type="http://schemas.openxmlformats.org/officeDocument/2006/relationships/image" Target="../media/image69.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7.jpg"/><Relationship Id="rId5" Type="http://schemas.openxmlformats.org/officeDocument/2006/relationships/image" Target="../media/image29.png"/><Relationship Id="rId6" Type="http://schemas.openxmlformats.org/officeDocument/2006/relationships/image" Target="../media/image42.png"/><Relationship Id="rId7" Type="http://schemas.openxmlformats.org/officeDocument/2006/relationships/image" Target="../media/image9.png"/><Relationship Id="rId8" Type="http://schemas.openxmlformats.org/officeDocument/2006/relationships/image" Target="../media/image13.jpg"/><Relationship Id="rId11" Type="http://schemas.openxmlformats.org/officeDocument/2006/relationships/image" Target="../media/image5.png"/><Relationship Id="rId10"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gif"/><Relationship Id="rId4" Type="http://schemas.openxmlformats.org/officeDocument/2006/relationships/image" Target="../media/image74.gif"/><Relationship Id="rId5" Type="http://schemas.openxmlformats.org/officeDocument/2006/relationships/image" Target="../media/image65.png"/><Relationship Id="rId6"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8.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88.png"/><Relationship Id="rId8"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tc.gov/sites/default/files/documents/reports/federal-trade-commission-report-protecting-consumer-privacy-era-rapid-change-recommendations/120326privacyreport.pdf" TargetMode="External"/><Relationship Id="rId4" Type="http://schemas.openxmlformats.org/officeDocument/2006/relationships/hyperlink" Target="https://oag.ca.gov/sites/all/files/agweb/pdfs/cybersecurity/making_your_privacy_practices_public.pdf" TargetMode="External"/><Relationship Id="rId5" Type="http://schemas.openxmlformats.org/officeDocument/2006/relationships/hyperlink" Target="https://azure.microsoft.com/en-ca/explore/trusted-cloud/privacy/" TargetMode="External"/><Relationship Id="rId6"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5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6.png"/><Relationship Id="rId7"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2.jpg"/><Relationship Id="rId4" Type="http://schemas.openxmlformats.org/officeDocument/2006/relationships/image" Target="../media/image12.jpg"/><Relationship Id="rId5" Type="http://schemas.openxmlformats.org/officeDocument/2006/relationships/hyperlink" Target="http://20.127.87.13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5"/>
          <p:cNvPicPr preferRelativeResize="0"/>
          <p:nvPr>
            <p:ph idx="2" type="pic"/>
          </p:nvPr>
        </p:nvPicPr>
        <p:blipFill rotWithShape="1">
          <a:blip r:embed="rId3">
            <a:alphaModFix/>
          </a:blip>
          <a:srcRect b="15301" l="0" r="0" t="224"/>
          <a:stretch/>
        </p:blipFill>
        <p:spPr>
          <a:xfrm>
            <a:off x="0" y="0"/>
            <a:ext cx="9144000" cy="5143500"/>
          </a:xfrm>
          <a:prstGeom prst="rect">
            <a:avLst/>
          </a:prstGeom>
          <a:noFill/>
          <a:ln>
            <a:noFill/>
          </a:ln>
        </p:spPr>
      </p:pic>
      <p:sp>
        <p:nvSpPr>
          <p:cNvPr id="205" name="Google Shape;205;p45"/>
          <p:cNvSpPr txBox="1"/>
          <p:nvPr/>
        </p:nvSpPr>
        <p:spPr>
          <a:xfrm>
            <a:off x="1007892" y="1566250"/>
            <a:ext cx="46221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500"/>
              <a:buFont typeface="Arial"/>
              <a:buNone/>
            </a:pPr>
            <a:r>
              <a:rPr b="0" i="0" lang="en" sz="6800" u="none" cap="none" strike="noStrike">
                <a:solidFill>
                  <a:srgbClr val="F9F8EC"/>
                </a:solidFill>
                <a:latin typeface="Pacifico"/>
                <a:ea typeface="Pacifico"/>
                <a:cs typeface="Pacifico"/>
                <a:sym typeface="Pacifico"/>
              </a:rPr>
              <a:t>Gardening</a:t>
            </a:r>
            <a:endParaRPr b="0" i="0" sz="6800" u="none" cap="none" strike="noStrike">
              <a:solidFill>
                <a:srgbClr val="F9F8EC"/>
              </a:solidFill>
              <a:latin typeface="Pacifico"/>
              <a:ea typeface="Pacifico"/>
              <a:cs typeface="Pacifico"/>
              <a:sym typeface="Pacifico"/>
            </a:endParaRPr>
          </a:p>
        </p:txBody>
      </p:sp>
      <p:sp>
        <p:nvSpPr>
          <p:cNvPr id="206" name="Google Shape;206;p45"/>
          <p:cNvSpPr txBox="1"/>
          <p:nvPr/>
        </p:nvSpPr>
        <p:spPr>
          <a:xfrm>
            <a:off x="2116486" y="2410302"/>
            <a:ext cx="46220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Algorithm Capstone</a:t>
            </a:r>
            <a:endParaRPr b="0" i="0" sz="1400" u="none" cap="none" strike="noStrike">
              <a:solidFill>
                <a:srgbClr val="000000"/>
              </a:solidFill>
              <a:latin typeface="Arial"/>
              <a:ea typeface="Arial"/>
              <a:cs typeface="Arial"/>
              <a:sym typeface="Arial"/>
            </a:endParaRPr>
          </a:p>
        </p:txBody>
      </p:sp>
      <p:sp>
        <p:nvSpPr>
          <p:cNvPr id="207" name="Google Shape;207;p45"/>
          <p:cNvSpPr txBox="1"/>
          <p:nvPr/>
        </p:nvSpPr>
        <p:spPr>
          <a:xfrm>
            <a:off x="3709598" y="3620860"/>
            <a:ext cx="2626909" cy="153829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lt1"/>
              </a:buClr>
              <a:buSzPts val="1500"/>
              <a:buFont typeface="Arial"/>
              <a:buNone/>
            </a:pPr>
            <a:r>
              <a:rPr b="0" i="0" lang="en" sz="1500" u="none" cap="none" strike="noStrike">
                <a:solidFill>
                  <a:schemeClr val="lt1"/>
                </a:solidFill>
                <a:latin typeface="Calibri"/>
                <a:ea typeface="Calibri"/>
                <a:cs typeface="Calibri"/>
                <a:sym typeface="Calibri"/>
              </a:rPr>
              <a:t>Team members: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Kasha Muzila</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Karl Eirich</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Robert Turnage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Cynthia Zhu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222325" y="223725"/>
            <a:ext cx="69132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a:latin typeface="Pacifico"/>
                <a:ea typeface="Pacifico"/>
                <a:cs typeface="Pacifico"/>
                <a:sym typeface="Pacifico"/>
              </a:rPr>
              <a:t>Recommendation Engine</a:t>
            </a:r>
            <a:endParaRPr b="1"/>
          </a:p>
        </p:txBody>
      </p:sp>
      <p:pic>
        <p:nvPicPr>
          <p:cNvPr id="312" name="Google Shape;312;p54"/>
          <p:cNvPicPr preferRelativeResize="0"/>
          <p:nvPr/>
        </p:nvPicPr>
        <p:blipFill rotWithShape="1">
          <a:blip r:embed="rId3">
            <a:alphaModFix/>
          </a:blip>
          <a:srcRect b="-3412" l="7579" r="2289" t="14523"/>
          <a:stretch/>
        </p:blipFill>
        <p:spPr>
          <a:xfrm>
            <a:off x="1271475" y="2305850"/>
            <a:ext cx="3197350" cy="1591781"/>
          </a:xfrm>
          <a:prstGeom prst="rect">
            <a:avLst/>
          </a:prstGeom>
          <a:noFill/>
          <a:ln>
            <a:noFill/>
          </a:ln>
        </p:spPr>
      </p:pic>
      <p:sp>
        <p:nvSpPr>
          <p:cNvPr id="313" name="Google Shape;313;p54"/>
          <p:cNvSpPr/>
          <p:nvPr/>
        </p:nvSpPr>
        <p:spPr>
          <a:xfrm rot="10800000">
            <a:off x="1691438" y="3926625"/>
            <a:ext cx="2204700" cy="941100"/>
          </a:xfrm>
          <a:prstGeom prst="wedgeRoundRectCallout">
            <a:avLst>
              <a:gd fmla="val -36482" name="adj1"/>
              <a:gd fmla="val 131692" name="adj2"/>
              <a:gd fmla="val 0" name="adj3"/>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54"/>
          <p:cNvPicPr preferRelativeResize="0"/>
          <p:nvPr/>
        </p:nvPicPr>
        <p:blipFill rotWithShape="1">
          <a:blip r:embed="rId4">
            <a:alphaModFix/>
          </a:blip>
          <a:srcRect b="0" l="0" r="0" t="0"/>
          <a:stretch/>
        </p:blipFill>
        <p:spPr>
          <a:xfrm>
            <a:off x="1755825" y="4001064"/>
            <a:ext cx="628725" cy="622975"/>
          </a:xfrm>
          <a:prstGeom prst="rect">
            <a:avLst/>
          </a:prstGeom>
          <a:noFill/>
          <a:ln>
            <a:noFill/>
          </a:ln>
        </p:spPr>
      </p:pic>
      <p:pic>
        <p:nvPicPr>
          <p:cNvPr id="315" name="Google Shape;315;p54"/>
          <p:cNvPicPr preferRelativeResize="0"/>
          <p:nvPr/>
        </p:nvPicPr>
        <p:blipFill rotWithShape="1">
          <a:blip r:embed="rId5">
            <a:alphaModFix/>
          </a:blip>
          <a:srcRect b="0" l="0" r="0" t="0"/>
          <a:stretch/>
        </p:blipFill>
        <p:spPr>
          <a:xfrm>
            <a:off x="2444050" y="3984632"/>
            <a:ext cx="628725" cy="655825"/>
          </a:xfrm>
          <a:prstGeom prst="rect">
            <a:avLst/>
          </a:prstGeom>
          <a:noFill/>
          <a:ln>
            <a:noFill/>
          </a:ln>
        </p:spPr>
      </p:pic>
      <p:pic>
        <p:nvPicPr>
          <p:cNvPr id="316" name="Google Shape;316;p54"/>
          <p:cNvPicPr preferRelativeResize="0"/>
          <p:nvPr/>
        </p:nvPicPr>
        <p:blipFill rotWithShape="1">
          <a:blip r:embed="rId6">
            <a:alphaModFix/>
          </a:blip>
          <a:srcRect b="0" l="0" r="15044" t="0"/>
          <a:stretch/>
        </p:blipFill>
        <p:spPr>
          <a:xfrm>
            <a:off x="3164750" y="3984650"/>
            <a:ext cx="667014" cy="655825"/>
          </a:xfrm>
          <a:prstGeom prst="rect">
            <a:avLst/>
          </a:prstGeom>
          <a:noFill/>
          <a:ln>
            <a:noFill/>
          </a:ln>
        </p:spPr>
      </p:pic>
      <p:sp>
        <p:nvSpPr>
          <p:cNvPr id="317" name="Google Shape;317;p54"/>
          <p:cNvSpPr/>
          <p:nvPr/>
        </p:nvSpPr>
        <p:spPr>
          <a:xfrm>
            <a:off x="2710550" y="1208550"/>
            <a:ext cx="2131200" cy="1068300"/>
          </a:xfrm>
          <a:prstGeom prst="wedgeRoundRectCallout">
            <a:avLst>
              <a:gd fmla="val 2048" name="adj1"/>
              <a:gd fmla="val 79547"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54"/>
          <p:cNvPicPr preferRelativeResize="0"/>
          <p:nvPr/>
        </p:nvPicPr>
        <p:blipFill rotWithShape="1">
          <a:blip r:embed="rId7">
            <a:alphaModFix/>
          </a:blip>
          <a:srcRect b="0" l="0" r="0" t="0"/>
          <a:stretch/>
        </p:blipFill>
        <p:spPr>
          <a:xfrm>
            <a:off x="2788350" y="1452062"/>
            <a:ext cx="628725" cy="581274"/>
          </a:xfrm>
          <a:prstGeom prst="rect">
            <a:avLst/>
          </a:prstGeom>
          <a:noFill/>
          <a:ln>
            <a:noFill/>
          </a:ln>
        </p:spPr>
      </p:pic>
      <p:pic>
        <p:nvPicPr>
          <p:cNvPr id="319" name="Google Shape;319;p54"/>
          <p:cNvPicPr preferRelativeResize="0"/>
          <p:nvPr/>
        </p:nvPicPr>
        <p:blipFill rotWithShape="1">
          <a:blip r:embed="rId8">
            <a:alphaModFix/>
          </a:blip>
          <a:srcRect b="0" l="0" r="0" t="0"/>
          <a:stretch/>
        </p:blipFill>
        <p:spPr>
          <a:xfrm>
            <a:off x="4135250" y="1445825"/>
            <a:ext cx="627874" cy="593750"/>
          </a:xfrm>
          <a:prstGeom prst="rect">
            <a:avLst/>
          </a:prstGeom>
          <a:noFill/>
          <a:ln>
            <a:noFill/>
          </a:ln>
        </p:spPr>
      </p:pic>
      <p:pic>
        <p:nvPicPr>
          <p:cNvPr id="320" name="Google Shape;320;p54"/>
          <p:cNvPicPr preferRelativeResize="0"/>
          <p:nvPr/>
        </p:nvPicPr>
        <p:blipFill rotWithShape="1">
          <a:blip r:embed="rId9">
            <a:alphaModFix/>
          </a:blip>
          <a:srcRect b="0" l="0" r="0" t="0"/>
          <a:stretch/>
        </p:blipFill>
        <p:spPr>
          <a:xfrm>
            <a:off x="3462226" y="1447800"/>
            <a:ext cx="627875" cy="589789"/>
          </a:xfrm>
          <a:prstGeom prst="rect">
            <a:avLst/>
          </a:prstGeom>
          <a:noFill/>
          <a:ln>
            <a:noFill/>
          </a:ln>
        </p:spPr>
      </p:pic>
      <p:sp>
        <p:nvSpPr>
          <p:cNvPr id="321" name="Google Shape;321;p54"/>
          <p:cNvSpPr/>
          <p:nvPr/>
        </p:nvSpPr>
        <p:spPr>
          <a:xfrm>
            <a:off x="514463" y="1208550"/>
            <a:ext cx="2131200" cy="1068300"/>
          </a:xfrm>
          <a:prstGeom prst="wedgeRoundRectCallout">
            <a:avLst>
              <a:gd fmla="val 8348" name="adj1"/>
              <a:gd fmla="val 6398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p54"/>
          <p:cNvPicPr preferRelativeResize="0"/>
          <p:nvPr/>
        </p:nvPicPr>
        <p:blipFill rotWithShape="1">
          <a:blip r:embed="rId10">
            <a:alphaModFix/>
          </a:blip>
          <a:srcRect b="0" l="0" r="0" t="0"/>
          <a:stretch/>
        </p:blipFill>
        <p:spPr>
          <a:xfrm>
            <a:off x="603876" y="1480462"/>
            <a:ext cx="628725" cy="564241"/>
          </a:xfrm>
          <a:prstGeom prst="rect">
            <a:avLst/>
          </a:prstGeom>
          <a:noFill/>
          <a:ln>
            <a:noFill/>
          </a:ln>
        </p:spPr>
      </p:pic>
      <p:pic>
        <p:nvPicPr>
          <p:cNvPr id="323" name="Google Shape;323;p54"/>
          <p:cNvPicPr preferRelativeResize="0"/>
          <p:nvPr/>
        </p:nvPicPr>
        <p:blipFill rotWithShape="1">
          <a:blip r:embed="rId11">
            <a:alphaModFix/>
          </a:blip>
          <a:srcRect b="0" l="0" r="0" t="0"/>
          <a:stretch/>
        </p:blipFill>
        <p:spPr>
          <a:xfrm>
            <a:off x="1271474" y="1475374"/>
            <a:ext cx="627875" cy="574436"/>
          </a:xfrm>
          <a:prstGeom prst="rect">
            <a:avLst/>
          </a:prstGeom>
          <a:noFill/>
          <a:ln>
            <a:noFill/>
          </a:ln>
        </p:spPr>
      </p:pic>
      <p:pic>
        <p:nvPicPr>
          <p:cNvPr id="324" name="Google Shape;324;p54"/>
          <p:cNvPicPr preferRelativeResize="0"/>
          <p:nvPr/>
        </p:nvPicPr>
        <p:blipFill rotWithShape="1">
          <a:blip r:embed="rId12">
            <a:alphaModFix/>
          </a:blip>
          <a:srcRect b="0" l="0" r="0" t="0"/>
          <a:stretch/>
        </p:blipFill>
        <p:spPr>
          <a:xfrm>
            <a:off x="1967750" y="1480463"/>
            <a:ext cx="588519" cy="564250"/>
          </a:xfrm>
          <a:prstGeom prst="rect">
            <a:avLst/>
          </a:prstGeom>
          <a:noFill/>
          <a:ln>
            <a:noFill/>
          </a:ln>
        </p:spPr>
      </p:pic>
      <p:pic>
        <p:nvPicPr>
          <p:cNvPr id="325" name="Google Shape;325;p54"/>
          <p:cNvPicPr preferRelativeResize="0"/>
          <p:nvPr/>
        </p:nvPicPr>
        <p:blipFill rotWithShape="1">
          <a:blip r:embed="rId13">
            <a:alphaModFix/>
          </a:blip>
          <a:srcRect b="0" l="0" r="50872" t="0"/>
          <a:stretch/>
        </p:blipFill>
        <p:spPr>
          <a:xfrm>
            <a:off x="5862238" y="1114720"/>
            <a:ext cx="3385025" cy="4102292"/>
          </a:xfrm>
          <a:prstGeom prst="rect">
            <a:avLst/>
          </a:prstGeom>
          <a:noFill/>
          <a:ln>
            <a:noFill/>
          </a:ln>
        </p:spPr>
      </p:pic>
      <p:sp>
        <p:nvSpPr>
          <p:cNvPr id="326" name="Google Shape;326;p54"/>
          <p:cNvSpPr/>
          <p:nvPr/>
        </p:nvSpPr>
        <p:spPr>
          <a:xfrm>
            <a:off x="4633250" y="3362325"/>
            <a:ext cx="1629300" cy="5643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p54"/>
          <p:cNvPicPr preferRelativeResize="0"/>
          <p:nvPr/>
        </p:nvPicPr>
        <p:blipFill rotWithShape="1">
          <a:blip r:embed="rId14">
            <a:alphaModFix/>
          </a:blip>
          <a:srcRect b="0" l="0" r="0" t="0"/>
          <a:stretch/>
        </p:blipFill>
        <p:spPr>
          <a:xfrm>
            <a:off x="6672600" y="881000"/>
            <a:ext cx="1707706" cy="298550"/>
          </a:xfrm>
          <a:prstGeom prst="rect">
            <a:avLst/>
          </a:prstGeom>
          <a:noFill/>
          <a:ln>
            <a:noFill/>
          </a:ln>
        </p:spPr>
      </p:pic>
      <p:sp>
        <p:nvSpPr>
          <p:cNvPr id="328" name="Google Shape;328;p54"/>
          <p:cNvSpPr/>
          <p:nvPr/>
        </p:nvSpPr>
        <p:spPr>
          <a:xfrm>
            <a:off x="6684600" y="4918525"/>
            <a:ext cx="1740300" cy="29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4"/>
          <p:cNvSpPr txBox="1"/>
          <p:nvPr/>
        </p:nvSpPr>
        <p:spPr>
          <a:xfrm>
            <a:off x="4954950" y="2904275"/>
            <a:ext cx="1212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Calibri"/>
                <a:ea typeface="Calibri"/>
                <a:cs typeface="Calibri"/>
                <a:sym typeface="Calibri"/>
              </a:rPr>
              <a:t>Survey</a:t>
            </a:r>
            <a:endParaRPr b="1" i="0" sz="2200" u="none" cap="none" strike="noStrike">
              <a:solidFill>
                <a:srgbClr val="000000"/>
              </a:solidFill>
              <a:latin typeface="Calibri"/>
              <a:ea typeface="Calibri"/>
              <a:cs typeface="Calibri"/>
              <a:sym typeface="Calibri"/>
            </a:endParaRPr>
          </a:p>
        </p:txBody>
      </p:sp>
      <p:pic>
        <p:nvPicPr>
          <p:cNvPr id="330" name="Google Shape;330;p54"/>
          <p:cNvPicPr preferRelativeResize="0"/>
          <p:nvPr/>
        </p:nvPicPr>
        <p:blipFill rotWithShape="1">
          <a:blip r:embed="rId15">
            <a:alphaModFix/>
          </a:blip>
          <a:srcRect b="0" l="0" r="0" t="0"/>
          <a:stretch/>
        </p:blipFill>
        <p:spPr>
          <a:xfrm>
            <a:off x="122450" y="1162087"/>
            <a:ext cx="4925775" cy="1161225"/>
          </a:xfrm>
          <a:prstGeom prst="rect">
            <a:avLst/>
          </a:prstGeom>
          <a:noFill/>
          <a:ln>
            <a:noFill/>
          </a:ln>
        </p:spPr>
      </p:pic>
      <p:pic>
        <p:nvPicPr>
          <p:cNvPr id="331" name="Google Shape;331;p54"/>
          <p:cNvPicPr preferRelativeResize="0"/>
          <p:nvPr/>
        </p:nvPicPr>
        <p:blipFill rotWithShape="1">
          <a:blip r:embed="rId16">
            <a:alphaModFix/>
          </a:blip>
          <a:srcRect b="0" l="0" r="0" t="0"/>
          <a:stretch/>
        </p:blipFill>
        <p:spPr>
          <a:xfrm>
            <a:off x="804259" y="2323334"/>
            <a:ext cx="3819400" cy="3070236"/>
          </a:xfrm>
          <a:prstGeom prst="rect">
            <a:avLst/>
          </a:prstGeom>
          <a:noFill/>
          <a:ln>
            <a:noFill/>
          </a:ln>
        </p:spPr>
      </p:pic>
      <p:pic>
        <p:nvPicPr>
          <p:cNvPr id="332" name="Google Shape;332;p54"/>
          <p:cNvPicPr preferRelativeResize="0"/>
          <p:nvPr/>
        </p:nvPicPr>
        <p:blipFill rotWithShape="1">
          <a:blip r:embed="rId17">
            <a:alphaModFix/>
          </a:blip>
          <a:srcRect b="0" l="0" r="0" t="0"/>
          <a:stretch/>
        </p:blipFill>
        <p:spPr>
          <a:xfrm>
            <a:off x="1899335" y="881000"/>
            <a:ext cx="1629225" cy="298550"/>
          </a:xfrm>
          <a:prstGeom prst="rect">
            <a:avLst/>
          </a:prstGeom>
          <a:noFill/>
          <a:ln>
            <a:noFill/>
          </a:ln>
        </p:spPr>
      </p:pic>
      <p:sp>
        <p:nvSpPr>
          <p:cNvPr id="333" name="Google Shape;333;p54"/>
          <p:cNvSpPr txBox="1"/>
          <p:nvPr/>
        </p:nvSpPr>
        <p:spPr>
          <a:xfrm>
            <a:off x="4996013" y="1114725"/>
            <a:ext cx="10623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Calibri"/>
                <a:ea typeface="Calibri"/>
                <a:cs typeface="Calibri"/>
                <a:sym typeface="Calibri"/>
              </a:rPr>
              <a:t>Similarity score</a:t>
            </a:r>
            <a:endParaRPr b="1" i="0" sz="1700" u="none" cap="none" strike="noStrike">
              <a:solidFill>
                <a:srgbClr val="000000"/>
              </a:solidFill>
              <a:latin typeface="Calibri"/>
              <a:ea typeface="Calibri"/>
              <a:cs typeface="Calibri"/>
              <a:sym typeface="Calibri"/>
            </a:endParaRPr>
          </a:p>
        </p:txBody>
      </p:sp>
      <p:sp>
        <p:nvSpPr>
          <p:cNvPr id="334" name="Google Shape;334;p54"/>
          <p:cNvSpPr txBox="1"/>
          <p:nvPr/>
        </p:nvSpPr>
        <p:spPr>
          <a:xfrm>
            <a:off x="5251413" y="1822713"/>
            <a:ext cx="69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0.7</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5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0" name="Google Shape;340;p55"/>
          <p:cNvPicPr preferRelativeResize="0"/>
          <p:nvPr/>
        </p:nvPicPr>
        <p:blipFill rotWithShape="1">
          <a:blip r:embed="rId3">
            <a:alphaModFix/>
          </a:blip>
          <a:srcRect b="0" l="0" r="0" t="0"/>
          <a:stretch/>
        </p:blipFill>
        <p:spPr>
          <a:xfrm>
            <a:off x="3058306" y="0"/>
            <a:ext cx="6556749" cy="3688173"/>
          </a:xfrm>
          <a:prstGeom prst="rect">
            <a:avLst/>
          </a:prstGeom>
          <a:noFill/>
          <a:ln>
            <a:noFill/>
          </a:ln>
        </p:spPr>
      </p:pic>
      <p:sp>
        <p:nvSpPr>
          <p:cNvPr id="341" name="Google Shape;341;p55"/>
          <p:cNvSpPr/>
          <p:nvPr/>
        </p:nvSpPr>
        <p:spPr>
          <a:xfrm>
            <a:off x="0" y="0"/>
            <a:ext cx="4236720" cy="51435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55"/>
          <p:cNvSpPr txBox="1"/>
          <p:nvPr>
            <p:ph type="title"/>
          </p:nvPr>
        </p:nvSpPr>
        <p:spPr>
          <a:xfrm>
            <a:off x="375275" y="385875"/>
            <a:ext cx="4092300" cy="998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3100">
                <a:latin typeface="Pacifico"/>
                <a:ea typeface="Pacifico"/>
                <a:cs typeface="Pacifico"/>
                <a:sym typeface="Pacifico"/>
              </a:rPr>
              <a:t>Testimonial:</a:t>
            </a:r>
            <a:endParaRPr sz="3100">
              <a:latin typeface="Pacifico"/>
              <a:ea typeface="Pacifico"/>
              <a:cs typeface="Pacifico"/>
              <a:sym typeface="Pacifico"/>
            </a:endParaRPr>
          </a:p>
          <a:p>
            <a:pPr indent="0" lvl="0" marL="0" rtl="0" algn="l">
              <a:lnSpc>
                <a:spcPct val="90000"/>
              </a:lnSpc>
              <a:spcBef>
                <a:spcPts val="0"/>
              </a:spcBef>
              <a:spcAft>
                <a:spcPts val="0"/>
              </a:spcAft>
              <a:buClr>
                <a:schemeClr val="dk1"/>
              </a:buClr>
              <a:buSzPts val="3000"/>
              <a:buFont typeface="Arial"/>
              <a:buNone/>
            </a:pPr>
            <a:r>
              <a:rPr lang="en" sz="3100">
                <a:latin typeface="Pacifico"/>
                <a:ea typeface="Pacifico"/>
                <a:cs typeface="Pacifico"/>
                <a:sym typeface="Pacifico"/>
              </a:rPr>
              <a:t>	Susan Muzila</a:t>
            </a:r>
            <a:endParaRPr sz="3100">
              <a:latin typeface="Pacifico"/>
              <a:ea typeface="Pacifico"/>
              <a:cs typeface="Pacifico"/>
              <a:sym typeface="Pacifico"/>
            </a:endParaRPr>
          </a:p>
        </p:txBody>
      </p:sp>
      <p:sp>
        <p:nvSpPr>
          <p:cNvPr id="343" name="Google Shape;343;p55"/>
          <p:cNvSpPr txBox="1"/>
          <p:nvPr>
            <p:ph idx="1" type="body"/>
          </p:nvPr>
        </p:nvSpPr>
        <p:spPr>
          <a:xfrm>
            <a:off x="459425" y="1383982"/>
            <a:ext cx="2570400" cy="2931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800"/>
              <a:buNone/>
            </a:pPr>
            <a:r>
              <a:rPr lang="en" sz="1500"/>
              <a:t>“Most Definitely! Because it gives me a chance to see all of the plants so I can narrow it down and give it to our landscaper.”</a:t>
            </a:r>
            <a:endParaRPr sz="1500"/>
          </a:p>
          <a:p>
            <a:pPr indent="0" lvl="0" marL="0" rtl="0" algn="l">
              <a:lnSpc>
                <a:spcPct val="90000"/>
              </a:lnSpc>
              <a:spcBef>
                <a:spcPts val="1600"/>
              </a:spcBef>
              <a:spcAft>
                <a:spcPts val="0"/>
              </a:spcAft>
              <a:buClr>
                <a:schemeClr val="dk1"/>
              </a:buClr>
              <a:buSzPts val="1800"/>
              <a:buNone/>
            </a:pPr>
            <a:r>
              <a:rPr lang="en" sz="1500"/>
              <a:t>“I like that feature, I bet that there are many websites that don’t give you that option at all.”</a:t>
            </a:r>
            <a:endParaRPr sz="1500"/>
          </a:p>
          <a:p>
            <a:pPr indent="0" lvl="0" marL="0" rtl="0" algn="l">
              <a:lnSpc>
                <a:spcPct val="90000"/>
              </a:lnSpc>
              <a:spcBef>
                <a:spcPts val="1600"/>
              </a:spcBef>
              <a:spcAft>
                <a:spcPts val="1600"/>
              </a:spcAft>
              <a:buClr>
                <a:schemeClr val="dk1"/>
              </a:buClr>
              <a:buSzPts val="1800"/>
              <a:buNone/>
            </a:pPr>
            <a:r>
              <a:rPr lang="en" sz="1500"/>
              <a:t>“I love the pictures!...and the added invasive species feature!”</a:t>
            </a:r>
            <a:endParaRPr sz="1500"/>
          </a:p>
        </p:txBody>
      </p:sp>
      <p:pic>
        <p:nvPicPr>
          <p:cNvPr descr="Green Thumb AI is a website and mobile app that can suggest what to plant in a hobby garden based on the number of sun hours, zone, time of year, the direction your garden is facing, and frost dates.&#10;&#10;Here we have a customer testimonial informing how much they like the website. Try Green Thumb AI today" id="344" name="Google Shape;344;p55" title="Green Thumb AI Testimonial">
            <a:hlinkClick r:id="rId4"/>
          </p:cNvPr>
          <p:cNvPicPr preferRelativeResize="0"/>
          <p:nvPr/>
        </p:nvPicPr>
        <p:blipFill rotWithShape="1">
          <a:blip r:embed="rId5">
            <a:alphaModFix/>
          </a:blip>
          <a:srcRect b="0" l="0" r="0" t="0"/>
          <a:stretch/>
        </p:blipFill>
        <p:spPr>
          <a:xfrm>
            <a:off x="5083825" y="1756200"/>
            <a:ext cx="3970525" cy="2977875"/>
          </a:xfrm>
          <a:prstGeom prst="rect">
            <a:avLst/>
          </a:prstGeom>
          <a:noFill/>
          <a:ln>
            <a:noFill/>
          </a:ln>
        </p:spPr>
      </p:pic>
      <p:sp>
        <p:nvSpPr>
          <p:cNvPr id="345" name="Google Shape;345;p55"/>
          <p:cNvSpPr/>
          <p:nvPr/>
        </p:nvSpPr>
        <p:spPr>
          <a:xfrm>
            <a:off x="3309625" y="1328575"/>
            <a:ext cx="1692300" cy="998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Background</a:t>
            </a:r>
            <a:endParaRPr b="1"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0"/>
              </a:spcAft>
              <a:buClr>
                <a:srgbClr val="000000"/>
              </a:buClr>
              <a:buSzPts val="900"/>
              <a:buFont typeface="Arial"/>
              <a:buChar char="●"/>
            </a:pPr>
            <a:r>
              <a:rPr b="0" i="0" lang="en" sz="900" u="none" cap="none" strike="noStrike">
                <a:solidFill>
                  <a:srgbClr val="000000"/>
                </a:solidFill>
                <a:latin typeface="Arial"/>
                <a:ea typeface="Arial"/>
                <a:cs typeface="Arial"/>
                <a:sym typeface="Arial"/>
              </a:rPr>
              <a:t>Age: 55-65</a:t>
            </a:r>
            <a:endParaRPr b="0"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0"/>
              </a:spcAft>
              <a:buClr>
                <a:srgbClr val="000000"/>
              </a:buClr>
              <a:buSzPts val="900"/>
              <a:buFont typeface="Arial"/>
              <a:buChar char="●"/>
            </a:pPr>
            <a:r>
              <a:rPr b="0" i="0" lang="en" sz="900" u="none" cap="none" strike="noStrike">
                <a:solidFill>
                  <a:srgbClr val="000000"/>
                </a:solidFill>
                <a:latin typeface="Arial"/>
                <a:ea typeface="Arial"/>
                <a:cs typeface="Arial"/>
                <a:sym typeface="Arial"/>
              </a:rPr>
              <a:t>Married with 2 adult children</a:t>
            </a:r>
            <a:endParaRPr b="0"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200"/>
              </a:spcAft>
              <a:buClr>
                <a:srgbClr val="000000"/>
              </a:buClr>
              <a:buSzPts val="900"/>
              <a:buFont typeface="Arial"/>
              <a:buChar char="●"/>
            </a:pPr>
            <a:r>
              <a:rPr b="0" i="0" lang="en" sz="900" u="none" cap="none" strike="noStrike">
                <a:solidFill>
                  <a:srgbClr val="000000"/>
                </a:solidFill>
                <a:latin typeface="Arial"/>
                <a:ea typeface="Arial"/>
                <a:cs typeface="Arial"/>
                <a:sym typeface="Arial"/>
              </a:rPr>
              <a:t>Education: Undergraduate</a:t>
            </a:r>
            <a:endParaRPr b="0" i="0" sz="900" u="none" cap="none" strike="noStrike">
              <a:solidFill>
                <a:srgbClr val="000000"/>
              </a:solidFill>
              <a:latin typeface="Arial"/>
              <a:ea typeface="Arial"/>
              <a:cs typeface="Arial"/>
              <a:sym typeface="Arial"/>
            </a:endParaRPr>
          </a:p>
        </p:txBody>
      </p:sp>
      <p:sp>
        <p:nvSpPr>
          <p:cNvPr id="346" name="Google Shape;346;p55"/>
          <p:cNvSpPr/>
          <p:nvPr/>
        </p:nvSpPr>
        <p:spPr>
          <a:xfrm>
            <a:off x="3309725" y="2412125"/>
            <a:ext cx="1692300" cy="168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50"/>
              <a:buFont typeface="Arial"/>
              <a:buNone/>
            </a:pPr>
            <a:r>
              <a:rPr b="1" i="0" lang="en" sz="850" u="none" cap="none" strike="noStrike">
                <a:solidFill>
                  <a:srgbClr val="000000"/>
                </a:solidFill>
                <a:latin typeface="Arial"/>
                <a:ea typeface="Arial"/>
                <a:cs typeface="Arial"/>
                <a:sym typeface="Arial"/>
              </a:rPr>
              <a:t>Role: Executive Assistant</a:t>
            </a:r>
            <a:endParaRPr b="1" i="0" sz="850" u="none" cap="none" strike="noStrike">
              <a:solidFill>
                <a:srgbClr val="000000"/>
              </a:solidFill>
              <a:latin typeface="Arial"/>
              <a:ea typeface="Arial"/>
              <a:cs typeface="Arial"/>
              <a:sym typeface="Arial"/>
            </a:endParaRPr>
          </a:p>
          <a:p>
            <a:pPr indent="-99695" lvl="0" marL="137160" marR="0" rtl="0" algn="l">
              <a:lnSpc>
                <a:spcPct val="100000"/>
              </a:lnSpc>
              <a:spcBef>
                <a:spcPts val="200"/>
              </a:spcBef>
              <a:spcAft>
                <a:spcPts val="0"/>
              </a:spcAft>
              <a:buClr>
                <a:srgbClr val="000000"/>
              </a:buClr>
              <a:buSzPts val="850"/>
              <a:buFont typeface="Arial"/>
              <a:buChar char="●"/>
            </a:pPr>
            <a:r>
              <a:rPr b="0" i="0" lang="en" sz="850" u="none" cap="none" strike="noStrike">
                <a:solidFill>
                  <a:srgbClr val="000000"/>
                </a:solidFill>
                <a:latin typeface="Arial"/>
                <a:ea typeface="Arial"/>
                <a:cs typeface="Arial"/>
                <a:sym typeface="Arial"/>
              </a:rPr>
              <a:t>Job measured: alleviates additional duties of Medical Director</a:t>
            </a:r>
            <a:endParaRPr b="0" i="0" sz="850" u="none" cap="none" strike="noStrike">
              <a:solidFill>
                <a:srgbClr val="000000"/>
              </a:solidFill>
              <a:latin typeface="Arial"/>
              <a:ea typeface="Arial"/>
              <a:cs typeface="Arial"/>
              <a:sym typeface="Arial"/>
            </a:endParaRPr>
          </a:p>
          <a:p>
            <a:pPr indent="-99695" lvl="0" marL="137160" marR="0" rtl="0" algn="l">
              <a:lnSpc>
                <a:spcPct val="100000"/>
              </a:lnSpc>
              <a:spcBef>
                <a:spcPts val="200"/>
              </a:spcBef>
              <a:spcAft>
                <a:spcPts val="0"/>
              </a:spcAft>
              <a:buClr>
                <a:srgbClr val="000000"/>
              </a:buClr>
              <a:buSzPts val="850"/>
              <a:buFont typeface="Arial"/>
              <a:buChar char="●"/>
            </a:pPr>
            <a:r>
              <a:rPr b="0" i="0" lang="en" sz="850" u="none" cap="none" strike="noStrike">
                <a:solidFill>
                  <a:srgbClr val="000000"/>
                </a:solidFill>
                <a:latin typeface="Arial"/>
                <a:ea typeface="Arial"/>
                <a:cs typeface="Arial"/>
                <a:sym typeface="Arial"/>
              </a:rPr>
              <a:t>Reports to: Medical Director</a:t>
            </a:r>
            <a:endParaRPr b="0" i="0" sz="850" u="none" cap="none" strike="noStrike">
              <a:solidFill>
                <a:srgbClr val="000000"/>
              </a:solidFill>
              <a:latin typeface="Arial"/>
              <a:ea typeface="Arial"/>
              <a:cs typeface="Arial"/>
              <a:sym typeface="Arial"/>
            </a:endParaRPr>
          </a:p>
          <a:p>
            <a:pPr indent="-99695" lvl="0" marL="137160" marR="0" rtl="0" algn="l">
              <a:lnSpc>
                <a:spcPct val="100000"/>
              </a:lnSpc>
              <a:spcBef>
                <a:spcPts val="200"/>
              </a:spcBef>
              <a:spcAft>
                <a:spcPts val="200"/>
              </a:spcAft>
              <a:buClr>
                <a:srgbClr val="000000"/>
              </a:buClr>
              <a:buSzPts val="850"/>
              <a:buFont typeface="Arial"/>
              <a:buChar char="●"/>
            </a:pPr>
            <a:r>
              <a:rPr b="0" i="0" lang="en" sz="850" u="none" cap="none" strike="noStrike">
                <a:solidFill>
                  <a:srgbClr val="000000"/>
                </a:solidFill>
                <a:latin typeface="Arial"/>
                <a:ea typeface="Arial"/>
                <a:cs typeface="Arial"/>
                <a:sym typeface="Arial"/>
              </a:rPr>
              <a:t>Skills required: organization, communication, project management</a:t>
            </a:r>
            <a:endParaRPr b="0" i="0" sz="850" u="none" cap="none" strike="noStrike">
              <a:solidFill>
                <a:srgbClr val="000000"/>
              </a:solidFill>
              <a:latin typeface="Arial"/>
              <a:ea typeface="Arial"/>
              <a:cs typeface="Arial"/>
              <a:sym typeface="Arial"/>
            </a:endParaRPr>
          </a:p>
        </p:txBody>
      </p:sp>
      <p:sp>
        <p:nvSpPr>
          <p:cNvPr id="347" name="Google Shape;347;p55"/>
          <p:cNvSpPr/>
          <p:nvPr/>
        </p:nvSpPr>
        <p:spPr>
          <a:xfrm>
            <a:off x="3309625" y="4196800"/>
            <a:ext cx="1692300" cy="838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Company Information</a:t>
            </a:r>
            <a:endParaRPr b="1"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0"/>
              </a:spcAft>
              <a:buClr>
                <a:srgbClr val="000000"/>
              </a:buClr>
              <a:buSzPts val="900"/>
              <a:buFont typeface="Arial"/>
              <a:buChar char="●"/>
            </a:pPr>
            <a:r>
              <a:rPr b="0" i="0" lang="en" sz="900" u="none" cap="none" strike="noStrike">
                <a:solidFill>
                  <a:srgbClr val="000000"/>
                </a:solidFill>
                <a:latin typeface="Arial"/>
                <a:ea typeface="Arial"/>
                <a:cs typeface="Arial"/>
                <a:sym typeface="Arial"/>
              </a:rPr>
              <a:t>Industry: Medical</a:t>
            </a:r>
            <a:endParaRPr b="0"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0"/>
              </a:spcAft>
              <a:buClr>
                <a:srgbClr val="000000"/>
              </a:buClr>
              <a:buSzPts val="900"/>
              <a:buFont typeface="Arial"/>
              <a:buChar char="●"/>
            </a:pPr>
            <a:r>
              <a:rPr b="0" i="0" lang="en" sz="900" u="none" cap="none" strike="noStrike">
                <a:solidFill>
                  <a:srgbClr val="000000"/>
                </a:solidFill>
                <a:latin typeface="Arial"/>
                <a:ea typeface="Arial"/>
                <a:cs typeface="Arial"/>
                <a:sym typeface="Arial"/>
              </a:rPr>
              <a:t>Yearly Revenue: $60k</a:t>
            </a:r>
            <a:endParaRPr b="0" i="0" sz="900" u="none" cap="none" strike="noStrike">
              <a:solidFill>
                <a:srgbClr val="000000"/>
              </a:solidFill>
              <a:latin typeface="Arial"/>
              <a:ea typeface="Arial"/>
              <a:cs typeface="Arial"/>
              <a:sym typeface="Arial"/>
            </a:endParaRPr>
          </a:p>
          <a:p>
            <a:pPr indent="-102870" lvl="0" marL="137160" marR="0" rtl="0" algn="l">
              <a:lnSpc>
                <a:spcPct val="100000"/>
              </a:lnSpc>
              <a:spcBef>
                <a:spcPts val="200"/>
              </a:spcBef>
              <a:spcAft>
                <a:spcPts val="200"/>
              </a:spcAft>
              <a:buClr>
                <a:srgbClr val="000000"/>
              </a:buClr>
              <a:buSzPts val="900"/>
              <a:buFont typeface="Arial"/>
              <a:buChar char="●"/>
            </a:pPr>
            <a:r>
              <a:rPr b="0" i="0" lang="en" sz="900" u="none" cap="none" strike="noStrike">
                <a:solidFill>
                  <a:srgbClr val="000000"/>
                </a:solidFill>
                <a:latin typeface="Arial"/>
                <a:ea typeface="Arial"/>
                <a:cs typeface="Arial"/>
                <a:sym typeface="Arial"/>
              </a:rPr>
              <a:t>Employees: 5000</a:t>
            </a:r>
            <a:endParaRPr b="0" i="0" sz="900" u="none" cap="none" strike="noStrike">
              <a:solidFill>
                <a:srgbClr val="000000"/>
              </a:solidFill>
              <a:latin typeface="Arial"/>
              <a:ea typeface="Arial"/>
              <a:cs typeface="Arial"/>
              <a:sym typeface="Arial"/>
            </a:endParaRPr>
          </a:p>
        </p:txBody>
      </p:sp>
      <p:sp>
        <p:nvSpPr>
          <p:cNvPr id="348" name="Google Shape;348;p55"/>
          <p:cNvSpPr txBox="1"/>
          <p:nvPr/>
        </p:nvSpPr>
        <p:spPr>
          <a:xfrm>
            <a:off x="5107850" y="4734075"/>
            <a:ext cx="3922500" cy="77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https://youtu.be/no4zo4ZibeM</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aphicFrame>
        <p:nvGraphicFramePr>
          <p:cNvPr id="353" name="Google Shape;353;p56"/>
          <p:cNvGraphicFramePr/>
          <p:nvPr/>
        </p:nvGraphicFramePr>
        <p:xfrm>
          <a:off x="885625" y="1678900"/>
          <a:ext cx="3000000" cy="3000000"/>
        </p:xfrm>
        <a:graphic>
          <a:graphicData uri="http://schemas.openxmlformats.org/drawingml/2006/table">
            <a:tbl>
              <a:tblPr>
                <a:noFill/>
                <a:tableStyleId>{DEED1064-D72B-4227-A81D-0ED568952F7A}</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rPr>
                        <a:t>Users will have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chemeClr val="dk1"/>
                          </a:solidFill>
                        </a:rPr>
                        <a:t>User willing to provide …</a:t>
                      </a:r>
                      <a:endParaRPr sz="1400" u="none" cap="none" strike="noStrike"/>
                    </a:p>
                  </a:txBody>
                  <a:tcPr marT="91425" marB="91425" marR="91425" marL="91425"/>
                </a:tc>
              </a:tr>
              <a:tr h="381000">
                <a:tc>
                  <a:txBody>
                    <a:bodyPr/>
                    <a:lstStyle/>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a basic understanding of gardening terminology (i.e., compost, tilling, container, frost date, etc.)</a:t>
                      </a:r>
                      <a:endParaRPr sz="1400" u="none" cap="none" strike="noStrike">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basic to intermediate website/app navigation skills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Information on: </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planting zone/ zip code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direction their garden is facing</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one or more plants that they would like to garden</a:t>
                      </a:r>
                      <a:endParaRPr sz="1400" u="none" cap="none" strike="noStrike">
                        <a:solidFill>
                          <a:schemeClr val="dk1"/>
                        </a:solidFill>
                      </a:endParaRPr>
                    </a:p>
                    <a:p>
                      <a:pPr indent="0" lvl="0" marL="0" marR="0" rtl="0" algn="l">
                        <a:lnSpc>
                          <a:spcPct val="90000"/>
                        </a:lnSpc>
                        <a:spcBef>
                          <a:spcPts val="0"/>
                        </a:spcBef>
                        <a:spcAft>
                          <a:spcPts val="0"/>
                        </a:spcAft>
                        <a:buClr>
                          <a:schemeClr val="dk1"/>
                        </a:buClr>
                        <a:buSzPts val="1800"/>
                        <a:buFont typeface="Arial"/>
                        <a:buNone/>
                      </a:pPr>
                      <a:r>
                        <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54" name="Google Shape;354;p56"/>
          <p:cNvPicPr preferRelativeResize="0"/>
          <p:nvPr/>
        </p:nvPicPr>
        <p:blipFill rotWithShape="1">
          <a:blip r:embed="rId3">
            <a:alphaModFix/>
          </a:blip>
          <a:srcRect b="0" l="0" r="0" t="0"/>
          <a:stretch/>
        </p:blipFill>
        <p:spPr>
          <a:xfrm>
            <a:off x="14288" y="190500"/>
            <a:ext cx="9115425" cy="4762500"/>
          </a:xfrm>
          <a:prstGeom prst="rect">
            <a:avLst/>
          </a:prstGeom>
          <a:noFill/>
          <a:ln>
            <a:noFill/>
          </a:ln>
        </p:spPr>
      </p:pic>
      <p:sp>
        <p:nvSpPr>
          <p:cNvPr id="355" name="Google Shape;355;p56"/>
          <p:cNvSpPr txBox="1"/>
          <p:nvPr>
            <p:ph type="title"/>
          </p:nvPr>
        </p:nvSpPr>
        <p:spPr>
          <a:xfrm>
            <a:off x="387050" y="1935900"/>
            <a:ext cx="2384700" cy="1271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000"/>
              <a:buFont typeface="Arial"/>
              <a:buNone/>
            </a:pPr>
            <a:r>
              <a:rPr lang="en" sz="3000">
                <a:solidFill>
                  <a:schemeClr val="lt1"/>
                </a:solidFill>
                <a:latin typeface="Pacifico"/>
                <a:ea typeface="Pacifico"/>
                <a:cs typeface="Pacifico"/>
                <a:sym typeface="Pacifico"/>
              </a:rPr>
              <a:t>Key Takeaways</a:t>
            </a:r>
            <a:endParaRPr sz="3000">
              <a:solidFill>
                <a:schemeClr val="lt1"/>
              </a:solidFill>
              <a:latin typeface="Pacifico"/>
              <a:ea typeface="Pacifico"/>
              <a:cs typeface="Pacifico"/>
              <a:sym typeface="Pacifico"/>
            </a:endParaRPr>
          </a:p>
        </p:txBody>
      </p:sp>
      <p:sp>
        <p:nvSpPr>
          <p:cNvPr id="356" name="Google Shape;356;p56"/>
          <p:cNvSpPr txBox="1"/>
          <p:nvPr/>
        </p:nvSpPr>
        <p:spPr>
          <a:xfrm>
            <a:off x="3391325" y="628025"/>
            <a:ext cx="2235900" cy="3417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n" sz="1500" u="none" cap="none" strike="noStrike">
                <a:solidFill>
                  <a:schemeClr val="dk1"/>
                </a:solidFill>
                <a:latin typeface="Arial"/>
                <a:ea typeface="Arial"/>
                <a:cs typeface="Arial"/>
                <a:sym typeface="Arial"/>
              </a:rPr>
              <a:t>3 Technical Challenges</a:t>
            </a:r>
            <a:endParaRPr b="0" i="0" sz="1500" u="none" cap="none" strike="noStrike">
              <a:solidFill>
                <a:schemeClr val="dk1"/>
              </a:solidFill>
              <a:latin typeface="Arial"/>
              <a:ea typeface="Arial"/>
              <a:cs typeface="Arial"/>
              <a:sym typeface="Arial"/>
            </a:endParaRPr>
          </a:p>
          <a:p>
            <a:pPr indent="-317500" lvl="0" marL="457200" marR="0" rtl="0" algn="l">
              <a:lnSpc>
                <a:spcPct val="115000"/>
              </a:lnSpc>
              <a:spcBef>
                <a:spcPts val="2000"/>
              </a:spcBef>
              <a:spcAft>
                <a:spcPts val="0"/>
              </a:spcAft>
              <a:buClr>
                <a:srgbClr val="000000"/>
              </a:buClr>
              <a:buSzPts val="1400"/>
              <a:buFont typeface="Calibri"/>
              <a:buChar char="●"/>
            </a:pPr>
            <a:r>
              <a:rPr b="0" i="0" lang="en" sz="1400" u="none" cap="none" strike="noStrike">
                <a:solidFill>
                  <a:schemeClr val="dk1"/>
                </a:solidFill>
                <a:latin typeface="Arial"/>
                <a:ea typeface="Arial"/>
                <a:cs typeface="Arial"/>
                <a:sym typeface="Arial"/>
              </a:rPr>
              <a:t>Scrapping the initial plant dataset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2000"/>
              </a:spcBef>
              <a:spcAft>
                <a:spcPts val="0"/>
              </a:spcAft>
              <a:buClr>
                <a:srgbClr val="000000"/>
              </a:buClr>
              <a:buSzPts val="1400"/>
              <a:buFont typeface="Calibri"/>
              <a:buChar char="●"/>
            </a:pPr>
            <a:r>
              <a:rPr b="0" i="0" lang="en" sz="1400" u="none" cap="none" strike="noStrike">
                <a:solidFill>
                  <a:schemeClr val="dk1"/>
                </a:solidFill>
                <a:latin typeface="Arial"/>
                <a:ea typeface="Arial"/>
                <a:cs typeface="Arial"/>
                <a:sym typeface="Arial"/>
              </a:rPr>
              <a:t>Unifying and normalizing the plant dataset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2000"/>
              </a:spcBef>
              <a:spcAft>
                <a:spcPts val="2000"/>
              </a:spcAft>
              <a:buClr>
                <a:schemeClr val="dk1"/>
              </a:buClr>
              <a:buSzPts val="1400"/>
              <a:buFont typeface="Arial"/>
              <a:buChar char="●"/>
            </a:pPr>
            <a:r>
              <a:rPr b="0" i="0" lang="en" sz="1400" u="none" cap="none" strike="noStrike">
                <a:solidFill>
                  <a:schemeClr val="dk1"/>
                </a:solidFill>
                <a:latin typeface="Arial"/>
                <a:ea typeface="Arial"/>
                <a:cs typeface="Arial"/>
                <a:sym typeface="Arial"/>
              </a:rPr>
              <a:t>Huge learning curve with building the front end of the website</a:t>
            </a:r>
            <a:endParaRPr b="0" i="0" sz="1400" u="none" cap="none" strike="noStrike">
              <a:solidFill>
                <a:schemeClr val="dk1"/>
              </a:solidFill>
              <a:latin typeface="Arial"/>
              <a:ea typeface="Arial"/>
              <a:cs typeface="Arial"/>
              <a:sym typeface="Arial"/>
            </a:endParaRPr>
          </a:p>
        </p:txBody>
      </p:sp>
      <p:sp>
        <p:nvSpPr>
          <p:cNvPr id="357" name="Google Shape;357;p56"/>
          <p:cNvSpPr txBox="1"/>
          <p:nvPr/>
        </p:nvSpPr>
        <p:spPr>
          <a:xfrm>
            <a:off x="6363950" y="628025"/>
            <a:ext cx="2235900" cy="3676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n" sz="1500" u="none" cap="none" strike="noStrike">
                <a:solidFill>
                  <a:schemeClr val="dk1"/>
                </a:solidFill>
                <a:latin typeface="Arial"/>
                <a:ea typeface="Arial"/>
                <a:cs typeface="Arial"/>
                <a:sym typeface="Arial"/>
              </a:rPr>
              <a:t>3 Detailed Learnings</a:t>
            </a:r>
            <a:endParaRPr b="0" i="0" sz="1500" u="none" cap="none" strike="noStrike">
              <a:solidFill>
                <a:schemeClr val="dk1"/>
              </a:solidFill>
              <a:latin typeface="Arial"/>
              <a:ea typeface="Arial"/>
              <a:cs typeface="Arial"/>
              <a:sym typeface="Arial"/>
            </a:endParaRPr>
          </a:p>
          <a:p>
            <a:pPr indent="-301625" lvl="0" marL="457200" marR="0" rtl="0" algn="l">
              <a:lnSpc>
                <a:spcPct val="115000"/>
              </a:lnSpc>
              <a:spcBef>
                <a:spcPts val="1000"/>
              </a:spcBef>
              <a:spcAft>
                <a:spcPts val="0"/>
              </a:spcAft>
              <a:buClr>
                <a:schemeClr val="dk1"/>
              </a:buClr>
              <a:buSzPts val="1150"/>
              <a:buFont typeface="Arial"/>
              <a:buChar char="●"/>
            </a:pPr>
            <a:r>
              <a:rPr b="0" i="0" lang="en" sz="1150" u="none" cap="none" strike="noStrike">
                <a:solidFill>
                  <a:schemeClr val="dk1"/>
                </a:solidFill>
                <a:latin typeface="Arial"/>
                <a:ea typeface="Arial"/>
                <a:cs typeface="Arial"/>
                <a:sym typeface="Arial"/>
              </a:rPr>
              <a:t>Effective labeling had a huge improvement on modeling</a:t>
            </a:r>
            <a:endParaRPr b="0" i="0" sz="1150" u="none" cap="none" strike="noStrike">
              <a:solidFill>
                <a:schemeClr val="dk1"/>
              </a:solidFill>
              <a:latin typeface="Arial"/>
              <a:ea typeface="Arial"/>
              <a:cs typeface="Arial"/>
              <a:sym typeface="Arial"/>
            </a:endParaRPr>
          </a:p>
          <a:p>
            <a:pPr indent="-307975" lvl="0" marL="457200" marR="0" rtl="0" algn="l">
              <a:lnSpc>
                <a:spcPct val="115000"/>
              </a:lnSpc>
              <a:spcBef>
                <a:spcPts val="1000"/>
              </a:spcBef>
              <a:spcAft>
                <a:spcPts val="0"/>
              </a:spcAft>
              <a:buClr>
                <a:schemeClr val="dk1"/>
              </a:buClr>
              <a:buSzPts val="1250"/>
              <a:buFont typeface="Arial"/>
              <a:buChar char="●"/>
            </a:pPr>
            <a:r>
              <a:rPr b="0" i="0" lang="en" sz="1150" u="none" cap="none" strike="noStrike">
                <a:solidFill>
                  <a:schemeClr val="dk1"/>
                </a:solidFill>
                <a:highlight>
                  <a:srgbClr val="FFFFFF"/>
                </a:highlight>
                <a:latin typeface="Roboto"/>
                <a:ea typeface="Roboto"/>
                <a:cs typeface="Roboto"/>
                <a:sym typeface="Roboto"/>
              </a:rPr>
              <a:t>Using K-means clustering is computationally unstable with unique dataset at each run.</a:t>
            </a:r>
            <a:endParaRPr b="0" i="0" sz="1250" u="none" cap="none" strike="noStrike">
              <a:solidFill>
                <a:schemeClr val="dk1"/>
              </a:solidFill>
              <a:latin typeface="Arial"/>
              <a:ea typeface="Arial"/>
              <a:cs typeface="Arial"/>
              <a:sym typeface="Arial"/>
            </a:endParaRPr>
          </a:p>
          <a:p>
            <a:pPr indent="-301625" lvl="0" marL="457200" marR="0" rtl="0" algn="l">
              <a:lnSpc>
                <a:spcPct val="115000"/>
              </a:lnSpc>
              <a:spcBef>
                <a:spcPts val="1000"/>
              </a:spcBef>
              <a:spcAft>
                <a:spcPts val="1000"/>
              </a:spcAft>
              <a:buClr>
                <a:schemeClr val="dk1"/>
              </a:buClr>
              <a:buSzPts val="1150"/>
              <a:buFont typeface="Arial"/>
              <a:buChar char="●"/>
            </a:pPr>
            <a:r>
              <a:rPr b="0" i="0" lang="en" sz="1150" u="none" cap="none" strike="noStrike">
                <a:solidFill>
                  <a:schemeClr val="dk1"/>
                </a:solidFill>
                <a:latin typeface="Arial"/>
                <a:ea typeface="Arial"/>
                <a:cs typeface="Arial"/>
                <a:sym typeface="Arial"/>
              </a:rPr>
              <a:t>Using Global Horizontal Irradiation (GHI) instead of Direct Horizontal Irradiation (DHI) increased range in recommendations  </a:t>
            </a:r>
            <a:endParaRPr b="0" i="0" sz="115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7"/>
          <p:cNvPicPr preferRelativeResize="0"/>
          <p:nvPr/>
        </p:nvPicPr>
        <p:blipFill rotWithShape="1">
          <a:blip r:embed="rId3">
            <a:alphaModFix/>
          </a:blip>
          <a:srcRect b="0" l="0" r="39172" t="0"/>
          <a:stretch/>
        </p:blipFill>
        <p:spPr>
          <a:xfrm>
            <a:off x="3664475" y="0"/>
            <a:ext cx="5479524" cy="5143500"/>
          </a:xfrm>
          <a:prstGeom prst="rect">
            <a:avLst/>
          </a:prstGeom>
          <a:noFill/>
          <a:ln>
            <a:noFill/>
          </a:ln>
        </p:spPr>
      </p:pic>
      <p:sp>
        <p:nvSpPr>
          <p:cNvPr id="363" name="Google Shape;363;p57"/>
          <p:cNvSpPr txBox="1"/>
          <p:nvPr>
            <p:ph type="title"/>
          </p:nvPr>
        </p:nvSpPr>
        <p:spPr>
          <a:xfrm>
            <a:off x="235500" y="1162775"/>
            <a:ext cx="3959700" cy="129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Future </a:t>
            </a:r>
            <a:endParaRPr>
              <a:latin typeface="Pacifico"/>
              <a:ea typeface="Pacifico"/>
              <a:cs typeface="Pacifico"/>
              <a:sym typeface="Pacifico"/>
            </a:endParaRPr>
          </a:p>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Opportunities</a:t>
            </a:r>
            <a:endParaRPr>
              <a:latin typeface="Pacifico"/>
              <a:ea typeface="Pacifico"/>
              <a:cs typeface="Pacifico"/>
              <a:sym typeface="Pacifico"/>
            </a:endParaRPr>
          </a:p>
        </p:txBody>
      </p:sp>
      <p:sp>
        <p:nvSpPr>
          <p:cNvPr id="364" name="Google Shape;364;p57"/>
          <p:cNvSpPr txBox="1"/>
          <p:nvPr>
            <p:ph idx="1" type="body"/>
          </p:nvPr>
        </p:nvSpPr>
        <p:spPr>
          <a:xfrm>
            <a:off x="186725" y="2690100"/>
            <a:ext cx="4417500" cy="2226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Machine visual to assess garden bed</a:t>
            </a:r>
            <a:endParaRPr sz="1900"/>
          </a:p>
          <a:p>
            <a:pPr indent="-349250" lvl="0" marL="457200" rtl="0" algn="l">
              <a:lnSpc>
                <a:spcPct val="115000"/>
              </a:lnSpc>
              <a:spcBef>
                <a:spcPts val="0"/>
              </a:spcBef>
              <a:spcAft>
                <a:spcPts val="0"/>
              </a:spcAft>
              <a:buSzPts val="1900"/>
              <a:buChar char="●"/>
            </a:pPr>
            <a:r>
              <a:rPr lang="en" sz="1900"/>
              <a:t>Suggest plant layout based on cart</a:t>
            </a:r>
            <a:endParaRPr sz="1900"/>
          </a:p>
          <a:p>
            <a:pPr indent="-349250" lvl="0" marL="457200" rtl="0" algn="l">
              <a:lnSpc>
                <a:spcPct val="115000"/>
              </a:lnSpc>
              <a:spcBef>
                <a:spcPts val="0"/>
              </a:spcBef>
              <a:spcAft>
                <a:spcPts val="0"/>
              </a:spcAft>
              <a:buSzPts val="1900"/>
              <a:buChar char="●"/>
            </a:pPr>
            <a:r>
              <a:rPr lang="en" sz="1900"/>
              <a:t>Connect to partner for co-sale opportunity</a:t>
            </a:r>
            <a:endParaRPr sz="1900"/>
          </a:p>
          <a:p>
            <a:pPr indent="-349250" lvl="0" marL="457200" rtl="0" algn="l">
              <a:lnSpc>
                <a:spcPct val="115000"/>
              </a:lnSpc>
              <a:spcBef>
                <a:spcPts val="0"/>
              </a:spcBef>
              <a:spcAft>
                <a:spcPts val="0"/>
              </a:spcAft>
              <a:buSzPts val="1900"/>
              <a:buChar char="●"/>
            </a:pPr>
            <a:r>
              <a:rPr lang="en" sz="1900"/>
              <a:t>Funnel user to local businesses for in person shopping experiences</a:t>
            </a:r>
            <a:endParaRPr sz="1900"/>
          </a:p>
        </p:txBody>
      </p:sp>
      <p:cxnSp>
        <p:nvCxnSpPr>
          <p:cNvPr id="365" name="Google Shape;365;p57"/>
          <p:cNvCxnSpPr/>
          <p:nvPr/>
        </p:nvCxnSpPr>
        <p:spPr>
          <a:xfrm>
            <a:off x="266675" y="248826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8"/>
          <p:cNvSpPr txBox="1"/>
          <p:nvPr>
            <p:ph type="title"/>
          </p:nvPr>
        </p:nvSpPr>
        <p:spPr>
          <a:xfrm>
            <a:off x="360750" y="2814625"/>
            <a:ext cx="3594300" cy="183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4800">
                <a:latin typeface="Pacifico"/>
                <a:ea typeface="Pacifico"/>
                <a:cs typeface="Pacifico"/>
                <a:sym typeface="Pacifico"/>
              </a:rPr>
              <a:t>Wrap Up</a:t>
            </a:r>
            <a:endParaRPr sz="4800">
              <a:latin typeface="Pacifico"/>
              <a:ea typeface="Pacifico"/>
              <a:cs typeface="Pacifico"/>
              <a:sym typeface="Pacifico"/>
            </a:endParaRPr>
          </a:p>
        </p:txBody>
      </p:sp>
      <p:pic>
        <p:nvPicPr>
          <p:cNvPr id="371" name="Google Shape;371;p58"/>
          <p:cNvPicPr preferRelativeResize="0"/>
          <p:nvPr/>
        </p:nvPicPr>
        <p:blipFill rotWithShape="1">
          <a:blip r:embed="rId3">
            <a:alphaModFix/>
          </a:blip>
          <a:srcRect b="27647" l="0" r="0" t="18244"/>
          <a:stretch/>
        </p:blipFill>
        <p:spPr>
          <a:xfrm>
            <a:off x="20" y="10"/>
            <a:ext cx="9144000" cy="278752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72" name="Google Shape;372;p58"/>
          <p:cNvSpPr txBox="1"/>
          <p:nvPr>
            <p:ph idx="1" type="body"/>
          </p:nvPr>
        </p:nvSpPr>
        <p:spPr>
          <a:xfrm>
            <a:off x="3760075" y="2814625"/>
            <a:ext cx="5022000" cy="18396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600"/>
              </a:spcBef>
              <a:spcAft>
                <a:spcPts val="600"/>
              </a:spcAft>
              <a:buSzPts val="1800"/>
              <a:buNone/>
            </a:pPr>
            <a:r>
              <a:rPr lang="en" sz="1900"/>
              <a:t>Our app has a data science algorithm that provides suggestions on what to plant in the hobby garden based on initial environmental conditions to ensure that anyone interested in starting a hobby garden retains their excitement and has a fun and easy experience while planning.</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 name="Shape 376"/>
        <p:cNvGrpSpPr/>
        <p:nvPr/>
      </p:nvGrpSpPr>
      <p:grpSpPr>
        <a:xfrm>
          <a:off x="0" y="0"/>
          <a:ext cx="0" cy="0"/>
          <a:chOff x="0" y="0"/>
          <a:chExt cx="0" cy="0"/>
        </a:xfrm>
      </p:grpSpPr>
      <p:sp>
        <p:nvSpPr>
          <p:cNvPr id="377" name="Google Shape;377;p59"/>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hand holding a plant&#10;&#10;Description automatically generated with low confidence" id="378" name="Google Shape;378;p59"/>
          <p:cNvPicPr preferRelativeResize="0"/>
          <p:nvPr/>
        </p:nvPicPr>
        <p:blipFill rotWithShape="1">
          <a:blip r:embed="rId3">
            <a:alphaModFix amt="50000"/>
          </a:blip>
          <a:srcRect b="15732" l="0" r="0" t="0"/>
          <a:stretch/>
        </p:blipFill>
        <p:spPr>
          <a:xfrm>
            <a:off x="20" y="961"/>
            <a:ext cx="9143981" cy="5142539"/>
          </a:xfrm>
          <a:prstGeom prst="rect">
            <a:avLst/>
          </a:prstGeom>
          <a:noFill/>
          <a:ln>
            <a:noFill/>
          </a:ln>
        </p:spPr>
      </p:pic>
      <p:sp>
        <p:nvSpPr>
          <p:cNvPr id="379" name="Google Shape;379;p59"/>
          <p:cNvSpPr txBox="1"/>
          <p:nvPr/>
        </p:nvSpPr>
        <p:spPr>
          <a:xfrm>
            <a:off x="822075" y="1016850"/>
            <a:ext cx="2615100" cy="2175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Thank</a:t>
            </a:r>
            <a:endParaRPr b="0" i="0" sz="1400" u="none" cap="none" strike="noStrike">
              <a:solidFill>
                <a:srgbClr val="000000"/>
              </a:solidFill>
              <a:latin typeface="Pacifico"/>
              <a:ea typeface="Pacifico"/>
              <a:cs typeface="Pacifico"/>
              <a:sym typeface="Pacifico"/>
            </a:endParaRPr>
          </a:p>
          <a:p>
            <a:pPr indent="0" lvl="0" marL="0" marR="0" rtl="0" algn="ctr">
              <a:lnSpc>
                <a:spcPct val="90000"/>
              </a:lnSpc>
              <a:spcBef>
                <a:spcPts val="60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You</a:t>
            </a:r>
            <a:endParaRPr b="0" i="0" sz="6000" u="none" cap="none" strike="noStrike">
              <a:solidFill>
                <a:srgbClr val="FFFFFF"/>
              </a:solidFill>
              <a:latin typeface="Pacifico"/>
              <a:ea typeface="Pacifico"/>
              <a:cs typeface="Pacifico"/>
              <a:sym typeface="Pacific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Recommendation Engine</a:t>
            </a:r>
            <a:endParaRPr/>
          </a:p>
        </p:txBody>
      </p:sp>
      <p:pic>
        <p:nvPicPr>
          <p:cNvPr id="385" name="Google Shape;385;p60"/>
          <p:cNvPicPr preferRelativeResize="0"/>
          <p:nvPr/>
        </p:nvPicPr>
        <p:blipFill rotWithShape="1">
          <a:blip r:embed="rId3">
            <a:alphaModFix/>
          </a:blip>
          <a:srcRect b="0" l="0" r="0" t="4287"/>
          <a:stretch/>
        </p:blipFill>
        <p:spPr>
          <a:xfrm>
            <a:off x="636313" y="1017725"/>
            <a:ext cx="7871376" cy="356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61"/>
          <p:cNvSpPr txBox="1"/>
          <p:nvPr>
            <p:ph idx="1" type="body"/>
          </p:nvPr>
        </p:nvSpPr>
        <p:spPr>
          <a:xfrm>
            <a:off x="5941425" y="2116750"/>
            <a:ext cx="39414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500"/>
              <a:t>Green Thumb AI</a:t>
            </a:r>
            <a:r>
              <a:rPr lang="en" sz="1300"/>
              <a:t> </a:t>
            </a:r>
            <a:r>
              <a:rPr lang="en" sz="1200"/>
              <a:t>is a website and mobile app that can suggest what to plant in a hobby garden based on the number of sun hours, zone, time of year, the direction your garden is facing, and frost dates. </a:t>
            </a:r>
            <a:br>
              <a:rPr lang="en" sz="1200"/>
            </a:br>
            <a:endParaRPr sz="1200"/>
          </a:p>
          <a:p>
            <a:pPr indent="0" lvl="0" marL="0" rtl="0" algn="l">
              <a:lnSpc>
                <a:spcPct val="90000"/>
              </a:lnSpc>
              <a:spcBef>
                <a:spcPts val="0"/>
              </a:spcBef>
              <a:spcAft>
                <a:spcPts val="0"/>
              </a:spcAft>
              <a:buClr>
                <a:schemeClr val="dk1"/>
              </a:buClr>
              <a:buSzPts val="1100"/>
              <a:buFont typeface="Arial"/>
              <a:buNone/>
            </a:pPr>
            <a:r>
              <a:rPr lang="en" sz="1200"/>
              <a:t>Additionally, the learning curve for beginner gardeners is so high that many are too afraid to start. This app would be able to simplify the learning curve into smaller chunks so beginners can purchase and learn about the plants that they can plant right now instead of all plants from every season. For more advanced gardeners, this would make budgeting more efficient as they can see what they can plant based on their initial preferences and can price compare before investing.</a:t>
            </a:r>
            <a:endParaRPr sz="1200"/>
          </a:p>
          <a:p>
            <a:pPr indent="0" lvl="0" marL="0" rtl="0" algn="l">
              <a:lnSpc>
                <a:spcPct val="90000"/>
              </a:lnSpc>
              <a:spcBef>
                <a:spcPts val="0"/>
              </a:spcBef>
              <a:spcAft>
                <a:spcPts val="0"/>
              </a:spcAft>
              <a:buSzPts val="1800"/>
              <a:buNone/>
            </a:pPr>
            <a:r>
              <a:t/>
            </a:r>
            <a:endParaRPr sz="1200"/>
          </a:p>
          <a:p>
            <a:pPr indent="0" lvl="0" marL="0" rtl="0" algn="l">
              <a:lnSpc>
                <a:spcPct val="90000"/>
              </a:lnSpc>
              <a:spcBef>
                <a:spcPts val="0"/>
              </a:spcBef>
              <a:spcAft>
                <a:spcPts val="0"/>
              </a:spcAft>
              <a:buSzPts val="1800"/>
              <a:buNone/>
            </a:pPr>
            <a:r>
              <a:rPr lang="en" sz="1200"/>
              <a:t>All of this would help enable gardeners of varying skills and knowledge to save time and money. </a:t>
            </a:r>
            <a:endParaRPr sz="1200"/>
          </a:p>
          <a:p>
            <a:pPr indent="0" lvl="0" marL="0" rtl="0" algn="l">
              <a:lnSpc>
                <a:spcPct val="90000"/>
              </a:lnSpc>
              <a:spcBef>
                <a:spcPts val="0"/>
              </a:spcBef>
              <a:spcAft>
                <a:spcPts val="0"/>
              </a:spcAft>
              <a:buSzPts val="1800"/>
              <a:buNone/>
            </a:pPr>
            <a:r>
              <a:t/>
            </a:r>
            <a:endParaRPr sz="1200"/>
          </a:p>
        </p:txBody>
      </p:sp>
      <p:sp>
        <p:nvSpPr>
          <p:cNvPr id="391" name="Google Shape;39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Overview</a:t>
            </a:r>
            <a:endParaRPr/>
          </a:p>
        </p:txBody>
      </p:sp>
      <p:pic>
        <p:nvPicPr>
          <p:cNvPr id="392" name="Google Shape;392;p61"/>
          <p:cNvPicPr preferRelativeResize="0"/>
          <p:nvPr/>
        </p:nvPicPr>
        <p:blipFill rotWithShape="1">
          <a:blip r:embed="rId3">
            <a:alphaModFix/>
          </a:blip>
          <a:srcRect b="0" l="0" r="0" t="0"/>
          <a:stretch/>
        </p:blipFill>
        <p:spPr>
          <a:xfrm>
            <a:off x="5941425" y="193575"/>
            <a:ext cx="1751600" cy="1751600"/>
          </a:xfrm>
          <a:prstGeom prst="rect">
            <a:avLst/>
          </a:prstGeom>
          <a:noFill/>
          <a:ln>
            <a:noFill/>
          </a:ln>
        </p:spPr>
      </p:pic>
      <p:sp>
        <p:nvSpPr>
          <p:cNvPr id="393" name="Google Shape;393;p61"/>
          <p:cNvSpPr txBox="1"/>
          <p:nvPr/>
        </p:nvSpPr>
        <p:spPr>
          <a:xfrm>
            <a:off x="247125" y="1142400"/>
            <a:ext cx="56943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Problem (Kasha’s Story)</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While turning my apartment balcony into a semi-self-sustaining vegetable garden, I have run into the bottleneck of figuring out what to plant based on the initial environmental conditions of my balcony. I have spent dozens of hours researching to finally come up with a list of vegetables to plant, only to find out that I cannot plant half of them because it is not during the optimal season. This also includes pest-resistant plants that are an imperative companion plant for some vegetables, causing the number of feasible vegetables to plant to be less than half of everything purchased.</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Impact</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Why is this problem important to solve?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 website/app that can suggest what to plant in a garden based on the number of sun hours, zone, time of year, the direction your garden is facing, and frost dates would help save time and money when planting a garden. Additionally, the learning curve for beginner gardeners is so high that many are too afraid to start. This website/app would be able to simplify the learning curve into smaller chunks so beginners can purchase and learn about the plants that they can plant right now instead of all plants from every season. For more advanced gardeners, this would make budgeting more efficient as they can see what they can plant based on their initial preferences and can price compare before investing. A future outlook for this project is to function like the Kayak website but with consolidating gardening products into one website based on the user’s preferences. These preferences can be specific. For example, some users do not like to purchase from Amazon and prefer to purchase from a small business.</a:t>
            </a:r>
            <a:endParaRPr b="0" i="0" sz="1000" u="none" cap="none" strike="noStrike">
              <a:solidFill>
                <a:srgbClr val="000000"/>
              </a:solidFill>
              <a:latin typeface="Arial"/>
              <a:ea typeface="Arial"/>
              <a:cs typeface="Arial"/>
              <a:sym typeface="Arial"/>
            </a:endParaRPr>
          </a:p>
        </p:txBody>
      </p:sp>
      <p:grpSp>
        <p:nvGrpSpPr>
          <p:cNvPr id="394" name="Google Shape;394;p61"/>
          <p:cNvGrpSpPr/>
          <p:nvPr/>
        </p:nvGrpSpPr>
        <p:grpSpPr>
          <a:xfrm>
            <a:off x="7798197" y="-700479"/>
            <a:ext cx="1971745" cy="1971745"/>
            <a:chOff x="-289032" y="-452269"/>
            <a:chExt cx="1971745" cy="1971745"/>
          </a:xfrm>
        </p:grpSpPr>
        <p:pic>
          <p:nvPicPr>
            <p:cNvPr id="395" name="Google Shape;395;p61"/>
            <p:cNvPicPr preferRelativeResize="0"/>
            <p:nvPr/>
          </p:nvPicPr>
          <p:blipFill rotWithShape="1">
            <a:blip r:embed="rId4">
              <a:alphaModFix/>
            </a:blip>
            <a:srcRect b="0" l="0" r="0" t="0"/>
            <a:stretch/>
          </p:blipFill>
          <p:spPr>
            <a:xfrm rot="-603584">
              <a:off x="-153562" y="-316799"/>
              <a:ext cx="1700805" cy="1700805"/>
            </a:xfrm>
            <a:prstGeom prst="rect">
              <a:avLst/>
            </a:prstGeom>
            <a:noFill/>
            <a:ln>
              <a:noFill/>
            </a:ln>
          </p:spPr>
        </p:pic>
        <p:sp>
          <p:nvSpPr>
            <p:cNvPr id="396" name="Google Shape;396;p61"/>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pic>
        <p:nvPicPr>
          <p:cNvPr id="401" name="Google Shape;401;p62"/>
          <p:cNvPicPr preferRelativeResize="0"/>
          <p:nvPr/>
        </p:nvPicPr>
        <p:blipFill rotWithShape="1">
          <a:blip r:embed="rId3">
            <a:alphaModFix/>
          </a:blip>
          <a:srcRect b="49753" l="0" r="0" t="17018"/>
          <a:stretch/>
        </p:blipFill>
        <p:spPr>
          <a:xfrm>
            <a:off x="0" y="0"/>
            <a:ext cx="9144000" cy="2028974"/>
          </a:xfrm>
          <a:prstGeom prst="rect">
            <a:avLst/>
          </a:prstGeom>
          <a:noFill/>
          <a:ln>
            <a:noFill/>
          </a:ln>
        </p:spPr>
      </p:pic>
      <p:sp>
        <p:nvSpPr>
          <p:cNvPr id="402" name="Google Shape;402;p62"/>
          <p:cNvSpPr txBox="1"/>
          <p:nvPr>
            <p:ph idx="1" type="body"/>
          </p:nvPr>
        </p:nvSpPr>
        <p:spPr>
          <a:xfrm>
            <a:off x="311700" y="2146425"/>
            <a:ext cx="8520600" cy="2361300"/>
          </a:xfrm>
          <a:prstGeom prst="rect">
            <a:avLst/>
          </a:prstGeom>
          <a:noFill/>
          <a:ln>
            <a:noFill/>
          </a:ln>
        </p:spPr>
        <p:txBody>
          <a:bodyPr anchorCtr="0" anchor="t" bIns="91425" lIns="91425" spcFirstLastPara="1" rIns="91425" wrap="square" tIns="91425">
            <a:noAutofit/>
          </a:bodyPr>
          <a:lstStyle/>
          <a:p>
            <a:pPr indent="-342900" lvl="0" marL="342900" rtl="0" algn="l">
              <a:lnSpc>
                <a:spcPct val="90000"/>
              </a:lnSpc>
              <a:spcBef>
                <a:spcPts val="0"/>
              </a:spcBef>
              <a:spcAft>
                <a:spcPts val="0"/>
              </a:spcAft>
              <a:buSzPts val="1800"/>
              <a:buChar char="●"/>
            </a:pPr>
            <a:r>
              <a:rPr lang="en" sz="1800">
                <a:solidFill>
                  <a:srgbClr val="000000"/>
                </a:solidFill>
                <a:latin typeface="Arial"/>
                <a:ea typeface="Arial"/>
                <a:cs typeface="Arial"/>
                <a:sym typeface="Arial"/>
              </a:rPr>
              <a:t>Improving the bottleneck of determining what to plant based on the initial environmental conditions</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ebsite/app would be able to simplify the learning curve for beginners.</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ould make budgeting more efficient for advanced gardeners</a:t>
            </a:r>
            <a:endParaRPr/>
          </a:p>
        </p:txBody>
      </p:sp>
      <p:sp>
        <p:nvSpPr>
          <p:cNvPr id="403" name="Google Shape;403;p62"/>
          <p:cNvSpPr/>
          <p:nvPr/>
        </p:nvSpPr>
        <p:spPr>
          <a:xfrm>
            <a:off x="0" y="664250"/>
            <a:ext cx="9144000" cy="694200"/>
          </a:xfrm>
          <a:prstGeom prst="rect">
            <a:avLst/>
          </a:prstGeom>
          <a:solidFill>
            <a:srgbClr val="000000">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62"/>
          <p:cNvGrpSpPr/>
          <p:nvPr/>
        </p:nvGrpSpPr>
        <p:grpSpPr>
          <a:xfrm>
            <a:off x="7556847" y="-446054"/>
            <a:ext cx="1971745" cy="1971745"/>
            <a:chOff x="-289032" y="-452269"/>
            <a:chExt cx="1971745" cy="1971745"/>
          </a:xfrm>
        </p:grpSpPr>
        <p:pic>
          <p:nvPicPr>
            <p:cNvPr id="405" name="Google Shape;405;p62"/>
            <p:cNvPicPr preferRelativeResize="0"/>
            <p:nvPr/>
          </p:nvPicPr>
          <p:blipFill rotWithShape="1">
            <a:blip r:embed="rId4">
              <a:alphaModFix/>
            </a:blip>
            <a:srcRect b="0" l="0" r="0" t="0"/>
            <a:stretch/>
          </p:blipFill>
          <p:spPr>
            <a:xfrm rot="-603584">
              <a:off x="-153562" y="-316799"/>
              <a:ext cx="1700805" cy="1700805"/>
            </a:xfrm>
            <a:prstGeom prst="rect">
              <a:avLst/>
            </a:prstGeom>
            <a:noFill/>
            <a:ln>
              <a:noFill/>
            </a:ln>
          </p:spPr>
        </p:pic>
        <p:sp>
          <p:nvSpPr>
            <p:cNvPr id="406" name="Google Shape;406;p62"/>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
        <p:nvSpPr>
          <p:cNvPr id="407" name="Google Shape;407;p62"/>
          <p:cNvSpPr txBox="1"/>
          <p:nvPr>
            <p:ph type="title"/>
          </p:nvPr>
        </p:nvSpPr>
        <p:spPr>
          <a:xfrm>
            <a:off x="453875" y="697088"/>
            <a:ext cx="8520600" cy="63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solidFill>
                  <a:schemeClr val="lt1"/>
                </a:solidFill>
                <a:latin typeface="Pacifico"/>
                <a:ea typeface="Pacifico"/>
                <a:cs typeface="Pacifico"/>
                <a:sym typeface="Pacifico"/>
              </a:rPr>
              <a:t>Problem Statement</a:t>
            </a:r>
            <a:endParaRPr>
              <a:solidFill>
                <a:schemeClr val="lt1"/>
              </a:solidFill>
              <a:latin typeface="Pacifico"/>
              <a:ea typeface="Pacifico"/>
              <a:cs typeface="Pacifico"/>
              <a:sym typeface="Pacific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63"/>
          <p:cNvSpPr txBox="1"/>
          <p:nvPr>
            <p:ph idx="1" type="body"/>
          </p:nvPr>
        </p:nvSpPr>
        <p:spPr>
          <a:xfrm>
            <a:off x="671150" y="1227275"/>
            <a:ext cx="3941400" cy="341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Using vision recognition assess garden bed area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latin typeface="Arial"/>
                <a:ea typeface="Arial"/>
                <a:cs typeface="Arial"/>
                <a:sym typeface="Arial"/>
              </a:rPr>
              <a:t>Using python recommend layout based on shopping cart selection of diameters to meet possible geometries for aesthetics or functional companion outcomes.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latin typeface="Arial"/>
                <a:ea typeface="Arial"/>
                <a:cs typeface="Arial"/>
                <a:sym typeface="Arial"/>
              </a:rPr>
              <a:t>BCOM connection with partners for co-sell opportunities driving platform of community of market share. Similar business models to Streaming Music or eBooks. Eg. take shopping cart to Home Depot and check out via API purchasing.</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latin typeface="Arial"/>
                <a:ea typeface="Arial"/>
                <a:cs typeface="Arial"/>
                <a:sym typeface="Arial"/>
              </a:rPr>
              <a:t>Provide online shopping experience for BCom to lesser business entities like local nurseries. </a:t>
            </a:r>
            <a:endParaRPr sz="1100">
              <a:latin typeface="Arial"/>
              <a:ea typeface="Arial"/>
              <a:cs typeface="Arial"/>
              <a:sym typeface="Arial"/>
            </a:endParaRPr>
          </a:p>
          <a:p>
            <a:pPr indent="0" lvl="0" marL="0" rtl="0" algn="l">
              <a:lnSpc>
                <a:spcPct val="115000"/>
              </a:lnSpc>
              <a:spcBef>
                <a:spcPts val="0"/>
              </a:spcBef>
              <a:spcAft>
                <a:spcPts val="0"/>
              </a:spcAft>
              <a:buSzPts val="1800"/>
              <a:buNone/>
            </a:pPr>
            <a:r>
              <a:rPr lang="en" sz="1100">
                <a:latin typeface="Arial"/>
                <a:ea typeface="Arial"/>
                <a:cs typeface="Arial"/>
                <a:sym typeface="Arial"/>
              </a:rPr>
              <a:t>** 5. Allow user to provide ratings/feedback </a:t>
            </a:r>
            <a:endParaRPr sz="1100">
              <a:latin typeface="Arial"/>
              <a:ea typeface="Arial"/>
              <a:cs typeface="Arial"/>
              <a:sym typeface="Arial"/>
            </a:endParaRPr>
          </a:p>
          <a:p>
            <a:pPr indent="0" lvl="0" marL="0" rtl="0" algn="l">
              <a:lnSpc>
                <a:spcPct val="115000"/>
              </a:lnSpc>
              <a:spcBef>
                <a:spcPts val="0"/>
              </a:spcBef>
              <a:spcAft>
                <a:spcPts val="0"/>
              </a:spcAft>
              <a:buSzPts val="1800"/>
              <a:buNone/>
            </a:pPr>
            <a:r>
              <a:rPr lang="en" sz="1100">
                <a:latin typeface="Arial"/>
                <a:ea typeface="Arial"/>
                <a:cs typeface="Arial"/>
                <a:sym typeface="Arial"/>
              </a:rPr>
              <a:t>	</a:t>
            </a:r>
            <a:endParaRPr sz="1100">
              <a:latin typeface="Arial"/>
              <a:ea typeface="Arial"/>
              <a:cs typeface="Arial"/>
              <a:sym typeface="Arial"/>
            </a:endParaRPr>
          </a:p>
        </p:txBody>
      </p:sp>
      <p:sp>
        <p:nvSpPr>
          <p:cNvPr id="413" name="Google Shape;413;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Future product vision (Karl)</a:t>
            </a:r>
            <a:endParaRPr/>
          </a:p>
        </p:txBody>
      </p:sp>
      <p:sp>
        <p:nvSpPr>
          <p:cNvPr id="414" name="Google Shape;414;p63"/>
          <p:cNvSpPr txBox="1"/>
          <p:nvPr/>
        </p:nvSpPr>
        <p:spPr>
          <a:xfrm>
            <a:off x="5886325" y="1947100"/>
            <a:ext cx="3275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How can your model approach and way of solving the problem be generalizable?</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Potentially generalizable to other similar or adjacent problems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6"/>
          <p:cNvPicPr preferRelativeResize="0"/>
          <p:nvPr/>
        </p:nvPicPr>
        <p:blipFill rotWithShape="1">
          <a:blip r:embed="rId3">
            <a:alphaModFix amt="50000"/>
          </a:blip>
          <a:srcRect b="15732" l="0" r="0" t="0"/>
          <a:stretch/>
        </p:blipFill>
        <p:spPr>
          <a:xfrm>
            <a:off x="20" y="10"/>
            <a:ext cx="9143981" cy="5143490"/>
          </a:xfrm>
          <a:prstGeom prst="rect">
            <a:avLst/>
          </a:prstGeom>
          <a:noFill/>
          <a:ln>
            <a:noFill/>
          </a:ln>
        </p:spPr>
      </p:pic>
      <p:pic>
        <p:nvPicPr>
          <p:cNvPr id="213" name="Google Shape;213;p46"/>
          <p:cNvPicPr preferRelativeResize="0"/>
          <p:nvPr/>
        </p:nvPicPr>
        <p:blipFill rotWithShape="1">
          <a:blip r:embed="rId4">
            <a:alphaModFix/>
          </a:blip>
          <a:srcRect b="0" l="0" r="0" t="0"/>
          <a:stretch/>
        </p:blipFill>
        <p:spPr>
          <a:xfrm>
            <a:off x="1069763" y="238375"/>
            <a:ext cx="7004476" cy="4666749"/>
          </a:xfrm>
          <a:prstGeom prst="rect">
            <a:avLst/>
          </a:prstGeom>
          <a:noFill/>
          <a:ln>
            <a:noFill/>
          </a:ln>
        </p:spPr>
      </p:pic>
      <p:sp>
        <p:nvSpPr>
          <p:cNvPr id="214" name="Google Shape;214;p46"/>
          <p:cNvSpPr txBox="1"/>
          <p:nvPr/>
        </p:nvSpPr>
        <p:spPr>
          <a:xfrm>
            <a:off x="1207600" y="626150"/>
            <a:ext cx="24261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“I can’t plant more than 75% of them!”</a:t>
            </a:r>
            <a:endParaRPr b="1" i="0" sz="1400" u="none" cap="none" strike="noStrike">
              <a:solidFill>
                <a:schemeClr val="lt1"/>
              </a:solidFill>
              <a:latin typeface="Arial"/>
              <a:ea typeface="Arial"/>
              <a:cs typeface="Arial"/>
              <a:sym typeface="Arial"/>
            </a:endParaRPr>
          </a:p>
        </p:txBody>
      </p:sp>
      <p:sp>
        <p:nvSpPr>
          <p:cNvPr id="215" name="Google Shape;215;p46"/>
          <p:cNvSpPr txBox="1"/>
          <p:nvPr/>
        </p:nvSpPr>
        <p:spPr>
          <a:xfrm>
            <a:off x="5303375" y="1473525"/>
            <a:ext cx="2844300" cy="84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“I spent all that time and money just to wait for a different time to plant!”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64"/>
          <p:cNvSpPr txBox="1"/>
          <p:nvPr>
            <p:ph idx="1" type="body"/>
          </p:nvPr>
        </p:nvSpPr>
        <p:spPr>
          <a:xfrm>
            <a:off x="671150" y="1227275"/>
            <a:ext cx="3941400" cy="341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Market research, extension, wider products, etc…</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AutoNum type="alphaLcPeriod"/>
            </a:pPr>
            <a:r>
              <a:rPr lang="en" sz="1100">
                <a:latin typeface="Arial"/>
                <a:ea typeface="Arial"/>
                <a:cs typeface="Arial"/>
                <a:sym typeface="Arial"/>
              </a:rPr>
              <a:t>Market size</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AutoNum type="alphaLcPeriod"/>
            </a:pPr>
            <a:r>
              <a:rPr lang="en" sz="1100">
                <a:latin typeface="Arial"/>
                <a:ea typeface="Arial"/>
                <a:cs typeface="Arial"/>
                <a:sym typeface="Arial"/>
              </a:rPr>
              <a:t>User size</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AutoNum type="alphaLcPeriod"/>
            </a:pPr>
            <a:r>
              <a:rPr lang="en" sz="1100">
                <a:latin typeface="Arial"/>
                <a:ea typeface="Arial"/>
                <a:cs typeface="Arial"/>
                <a:sym typeface="Arial"/>
              </a:rPr>
              <a:t>Quantification on potential level of impact that product can deliver now and in the future if continued to work on it</a:t>
            </a:r>
            <a:endParaRPr sz="1100">
              <a:latin typeface="Arial"/>
              <a:ea typeface="Arial"/>
              <a:cs typeface="Arial"/>
              <a:sym typeface="Arial"/>
            </a:endParaRPr>
          </a:p>
          <a:p>
            <a:pPr indent="-298450" lvl="2" marL="1371600" rtl="0" algn="l">
              <a:lnSpc>
                <a:spcPct val="115000"/>
              </a:lnSpc>
              <a:spcBef>
                <a:spcPts val="0"/>
              </a:spcBef>
              <a:spcAft>
                <a:spcPts val="0"/>
              </a:spcAft>
              <a:buSzPts val="1100"/>
              <a:buFont typeface="Arial"/>
              <a:buAutoNum type="romanLcPeriod"/>
            </a:pPr>
            <a:r>
              <a:rPr lang="en" sz="1100">
                <a:latin typeface="Arial"/>
                <a:ea typeface="Arial"/>
                <a:cs typeface="Arial"/>
                <a:sym typeface="Arial"/>
              </a:rPr>
              <a:t>Educated guess</a:t>
            </a:r>
            <a:endParaRPr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How many items are in this universe, how will the DS keep up?</a:t>
            </a:r>
            <a:endParaRPr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Hobby gardening promotes mental health, which extends the use case</a:t>
            </a:r>
            <a:endParaRPr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Show how large plant data is in comparison</a:t>
            </a:r>
            <a:endParaRPr sz="1200"/>
          </a:p>
        </p:txBody>
      </p:sp>
      <p:sp>
        <p:nvSpPr>
          <p:cNvPr id="420" name="Google Shape;42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Market Research (Kasha)</a:t>
            </a:r>
            <a:endParaRPr/>
          </a:p>
        </p:txBody>
      </p:sp>
      <p:sp>
        <p:nvSpPr>
          <p:cNvPr id="421" name="Google Shape;421;p64"/>
          <p:cNvSpPr txBox="1"/>
          <p:nvPr/>
        </p:nvSpPr>
        <p:spPr>
          <a:xfrm>
            <a:off x="5518125" y="3057750"/>
            <a:ext cx="3000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 future outlook for this project is to function like the Kayak website but with consolidating gardening products into one website based on the user’s preferences. These preferences can be specific. For example, some users do not like to purchase from Amazon and prefer to purchase from a small business.</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65"/>
          <p:cNvSpPr txBox="1"/>
          <p:nvPr>
            <p:ph idx="1" type="body"/>
          </p:nvPr>
        </p:nvSpPr>
        <p:spPr>
          <a:xfrm>
            <a:off x="311700" y="365750"/>
            <a:ext cx="8520600" cy="4203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Presentation 3 Delivered on Dec 5th</a:t>
            </a:r>
            <a:endParaRPr sz="11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Fill out this form:</a:t>
            </a:r>
            <a:br>
              <a:rPr lang="en" sz="1100">
                <a:latin typeface="Arial"/>
                <a:ea typeface="Arial"/>
                <a:cs typeface="Arial"/>
                <a:sym typeface="Arial"/>
              </a:rPr>
            </a:br>
            <a:r>
              <a:rPr lang="en" sz="1100" u="sng">
                <a:solidFill>
                  <a:schemeClr val="hlink"/>
                </a:solidFill>
                <a:latin typeface="Arial"/>
                <a:ea typeface="Arial"/>
                <a:cs typeface="Arial"/>
                <a:sym typeface="Arial"/>
                <a:hlinkClick r:id="rId3"/>
              </a:rPr>
              <a:t>https://www.ischool.berkeley.edu/programs/mids/capstone/2022b-summer</a:t>
            </a:r>
            <a:r>
              <a:rPr lang="en" sz="1100">
                <a:latin typeface="Arial"/>
                <a:ea typeface="Arial"/>
                <a:cs typeface="Arial"/>
                <a:sym typeface="Arial"/>
              </a:rPr>
              <a:t> </a:t>
            </a:r>
            <a:endParaRPr sz="1100">
              <a:latin typeface="Arial"/>
              <a:ea typeface="Arial"/>
              <a:cs typeface="Arial"/>
              <a:sym typeface="Arial"/>
            </a:endParaRPr>
          </a:p>
          <a:p>
            <a:pPr indent="-298450" lvl="2" marL="1371600" rtl="0" algn="l">
              <a:lnSpc>
                <a:spcPct val="115000"/>
              </a:lnSpc>
              <a:spcBef>
                <a:spcPts val="0"/>
              </a:spcBef>
              <a:spcAft>
                <a:spcPts val="0"/>
              </a:spcAft>
              <a:buSzPts val="1100"/>
              <a:buAutoNum type="romanLcPeriod"/>
            </a:pPr>
            <a:r>
              <a:rPr lang="en" sz="1100">
                <a:latin typeface="Arial"/>
                <a:ea typeface="Arial"/>
                <a:cs typeface="Arial"/>
                <a:sym typeface="Arial"/>
              </a:rPr>
              <a:t>Add demo video to this page</a:t>
            </a:r>
            <a:endParaRPr sz="1100">
              <a:latin typeface="Arial"/>
              <a:ea typeface="Arial"/>
              <a:cs typeface="Arial"/>
              <a:sym typeface="Arial"/>
            </a:endParaRPr>
          </a:p>
          <a:p>
            <a:pPr indent="-298450" lvl="1" marL="914400" rtl="0" algn="l">
              <a:lnSpc>
                <a:spcPct val="115000"/>
              </a:lnSpc>
              <a:spcBef>
                <a:spcPts val="0"/>
              </a:spcBef>
              <a:spcAft>
                <a:spcPts val="0"/>
              </a:spcAft>
              <a:buSzPts val="1100"/>
              <a:buAutoNum type="alphaLcPeriod"/>
            </a:pPr>
            <a:r>
              <a:rPr lang="en" sz="1100">
                <a:latin typeface="Arial"/>
                <a:ea typeface="Arial"/>
                <a:cs typeface="Arial"/>
                <a:sym typeface="Arial"/>
              </a:rPr>
              <a:t>Things to add</a:t>
            </a:r>
            <a:endParaRPr sz="1100">
              <a:latin typeface="Arial"/>
              <a:ea typeface="Arial"/>
              <a:cs typeface="Arial"/>
              <a:sym typeface="Arial"/>
            </a:endParaRPr>
          </a:p>
          <a:p>
            <a:pPr indent="-298450" lvl="2" marL="1371600" rtl="0" algn="l">
              <a:lnSpc>
                <a:spcPct val="115000"/>
              </a:lnSpc>
              <a:spcBef>
                <a:spcPts val="0"/>
              </a:spcBef>
              <a:spcAft>
                <a:spcPts val="0"/>
              </a:spcAft>
              <a:buSzPts val="1100"/>
              <a:buAutoNum type="romanLcPeriod"/>
            </a:pPr>
            <a:r>
              <a:rPr lang="en" sz="1100">
                <a:latin typeface="Arial"/>
                <a:ea typeface="Arial"/>
                <a:cs typeface="Arial"/>
                <a:sym typeface="Arial"/>
              </a:rPr>
              <a:t>Show App, Data, etc at scale architecture design</a:t>
            </a:r>
            <a:endParaRPr sz="1100">
              <a:latin typeface="Arial"/>
              <a:ea typeface="Arial"/>
              <a:cs typeface="Arial"/>
              <a:sym typeface="Arial"/>
            </a:endParaRPr>
          </a:p>
          <a:p>
            <a:pPr indent="-298450" lvl="2" marL="1371600" rtl="0" algn="l">
              <a:lnSpc>
                <a:spcPct val="115000"/>
              </a:lnSpc>
              <a:spcBef>
                <a:spcPts val="0"/>
              </a:spcBef>
              <a:spcAft>
                <a:spcPts val="0"/>
              </a:spcAft>
              <a:buSzPts val="1100"/>
              <a:buAutoNum type="romanLcPeriod"/>
            </a:pPr>
            <a:r>
              <a:rPr lang="en" sz="1100">
                <a:latin typeface="Arial"/>
                <a:ea typeface="Arial"/>
                <a:cs typeface="Arial"/>
                <a:sym typeface="Arial"/>
              </a:rPr>
              <a:t>Show Market space interaction where plant vendors can join and interact with gardeners for market share and influence</a:t>
            </a:r>
            <a:endParaRPr sz="1100">
              <a:latin typeface="Arial"/>
              <a:ea typeface="Arial"/>
              <a:cs typeface="Arial"/>
              <a:sym typeface="Arial"/>
            </a:endParaRPr>
          </a:p>
          <a:p>
            <a:pPr indent="0" lvl="0" marL="1371600" rtl="0" algn="l">
              <a:lnSpc>
                <a:spcPct val="115000"/>
              </a:lnSpc>
              <a:spcBef>
                <a:spcPts val="0"/>
              </a:spcBef>
              <a:spcAft>
                <a:spcPts val="0"/>
              </a:spcAft>
              <a:buSzPts val="1800"/>
              <a:buNone/>
            </a:pPr>
            <a:r>
              <a:t/>
            </a:r>
            <a:endParaRPr sz="1100">
              <a:latin typeface="Arial"/>
              <a:ea typeface="Arial"/>
              <a:cs typeface="Arial"/>
              <a:sym typeface="Arial"/>
            </a:endParaRPr>
          </a:p>
          <a:p>
            <a:pPr indent="0" lvl="0" marL="1371600" rtl="0" algn="l">
              <a:lnSpc>
                <a:spcPct val="115000"/>
              </a:lnSpc>
              <a:spcBef>
                <a:spcPts val="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66"/>
          <p:cNvSpPr txBox="1"/>
          <p:nvPr>
            <p:ph idx="1" type="body"/>
          </p:nvPr>
        </p:nvSpPr>
        <p:spPr>
          <a:xfrm>
            <a:off x="671150" y="1227275"/>
            <a:ext cx="39414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Put sentence that states mission and approach (aka elevator pitch minus the team introduction and the ask)</a:t>
            </a:r>
            <a:endParaRPr sz="1200"/>
          </a:p>
          <a:p>
            <a:pPr indent="0" lvl="0" marL="457200" rtl="0" algn="l">
              <a:lnSpc>
                <a:spcPct val="115000"/>
              </a:lnSpc>
              <a:spcBef>
                <a:spcPts val="0"/>
              </a:spcBef>
              <a:spcAft>
                <a:spcPts val="0"/>
              </a:spcAft>
              <a:buSzPts val="1800"/>
              <a:buNone/>
            </a:pPr>
            <a:r>
              <a:t/>
            </a:r>
            <a:endParaRPr sz="1200"/>
          </a:p>
        </p:txBody>
      </p:sp>
      <p:sp>
        <p:nvSpPr>
          <p:cNvPr id="432" name="Google Shape;43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Wrap-up (Karl)</a:t>
            </a:r>
            <a:endParaRPr/>
          </a:p>
        </p:txBody>
      </p:sp>
      <p:sp>
        <p:nvSpPr>
          <p:cNvPr id="433" name="Google Shape;433;p66"/>
          <p:cNvSpPr txBox="1"/>
          <p:nvPr/>
        </p:nvSpPr>
        <p:spPr>
          <a:xfrm>
            <a:off x="5092875" y="350250"/>
            <a:ext cx="3000000" cy="366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Ever struggled to learn gardening, and always wanted to learn but don’t have time. Our app has a data science algorithm that provides suggestions on what to plant in the hobby garden based on initial environmental conditions. Now the budding novice can become the master with guidance and ease, no waste and desired results.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My team consists of four FTEs has a go to market strategy with significant market opportunity. First to data and customers wins the land grab!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How about a follow up meeting to take a deeper dive into the product feasibility as it is today and what we know about the opportunity.</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67"/>
          <p:cNvSpPr txBox="1"/>
          <p:nvPr>
            <p:ph idx="1" type="body"/>
          </p:nvPr>
        </p:nvSpPr>
        <p:spPr>
          <a:xfrm>
            <a:off x="671150" y="1227275"/>
            <a:ext cx="39414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Top 3 technical challenges you have overcome</a:t>
            </a:r>
            <a:endParaRPr sz="1200"/>
          </a:p>
          <a:p>
            <a:pPr indent="-304800" lvl="0" marL="457200" rtl="0" algn="l">
              <a:lnSpc>
                <a:spcPct val="115000"/>
              </a:lnSpc>
              <a:spcBef>
                <a:spcPts val="0"/>
              </a:spcBef>
              <a:spcAft>
                <a:spcPts val="0"/>
              </a:spcAft>
              <a:buSzPts val="1200"/>
              <a:buAutoNum type="arabicPeriod"/>
            </a:pPr>
            <a:r>
              <a:rPr lang="en" sz="1200"/>
              <a:t>Top 3 key detailed learnings from the model  evaluation and error analysis</a:t>
            </a:r>
            <a:endParaRPr sz="1200"/>
          </a:p>
          <a:p>
            <a:pPr indent="0" lvl="0" marL="457200" rtl="0" algn="l">
              <a:lnSpc>
                <a:spcPct val="115000"/>
              </a:lnSpc>
              <a:spcBef>
                <a:spcPts val="0"/>
              </a:spcBef>
              <a:spcAft>
                <a:spcPts val="0"/>
              </a:spcAft>
              <a:buSzPts val="1800"/>
              <a:buNone/>
            </a:pPr>
            <a:r>
              <a:t/>
            </a:r>
            <a:endParaRPr sz="1200"/>
          </a:p>
        </p:txBody>
      </p:sp>
      <p:sp>
        <p:nvSpPr>
          <p:cNvPr id="439" name="Google Shape;439;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Key Takeaways (Kasha)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68"/>
          <p:cNvSpPr txBox="1"/>
          <p:nvPr>
            <p:ph idx="1" type="body"/>
          </p:nvPr>
        </p:nvSpPr>
        <p:spPr>
          <a:xfrm>
            <a:off x="671150" y="1227275"/>
            <a:ext cx="3941400" cy="341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AutoNum type="arabicPeriod"/>
            </a:pPr>
            <a:r>
              <a:rPr lang="en" sz="1100">
                <a:latin typeface="Arial"/>
                <a:ea typeface="Arial"/>
                <a:cs typeface="Arial"/>
                <a:sym typeface="Arial"/>
              </a:rPr>
              <a:t>Get user feedback on usage experience</a:t>
            </a:r>
            <a:endParaRPr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lang="en" sz="1100">
                <a:latin typeface="Arial"/>
                <a:ea typeface="Arial"/>
                <a:cs typeface="Arial"/>
                <a:sym typeface="Arial"/>
              </a:rPr>
              <a:t>get ground truth baseline from users experience for retrain cycles</a:t>
            </a:r>
            <a:endParaRPr sz="1100">
              <a:latin typeface="Arial"/>
              <a:ea typeface="Arial"/>
              <a:cs typeface="Arial"/>
              <a:sym typeface="Arial"/>
            </a:endParaRPr>
          </a:p>
        </p:txBody>
      </p:sp>
      <p:sp>
        <p:nvSpPr>
          <p:cNvPr id="445" name="Google Shape;44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Feedback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sp>
        <p:nvSpPr>
          <p:cNvPr id="450" name="Google Shape;450;p69"/>
          <p:cNvSpPr txBox="1"/>
          <p:nvPr>
            <p:ph idx="1" type="body"/>
          </p:nvPr>
        </p:nvSpPr>
        <p:spPr>
          <a:xfrm>
            <a:off x="311700" y="1152475"/>
            <a:ext cx="39414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 sz="1900"/>
              <a:t>Having a compliant form factor for user usage on web 2.x or Mobile platforms.</a:t>
            </a:r>
            <a:endParaRPr sz="1900"/>
          </a:p>
          <a:p>
            <a:pPr indent="0" lvl="0" marL="0" rtl="0" algn="l">
              <a:lnSpc>
                <a:spcPct val="90000"/>
              </a:lnSpc>
              <a:spcBef>
                <a:spcPts val="0"/>
              </a:spcBef>
              <a:spcAft>
                <a:spcPts val="0"/>
              </a:spcAft>
              <a:buSzPts val="1800"/>
              <a:buNone/>
            </a:pPr>
            <a:r>
              <a:t/>
            </a:r>
            <a:endParaRPr sz="1900"/>
          </a:p>
          <a:p>
            <a:pPr indent="0" lvl="0" marL="0" rtl="0" algn="l">
              <a:lnSpc>
                <a:spcPct val="90000"/>
              </a:lnSpc>
              <a:spcBef>
                <a:spcPts val="0"/>
              </a:spcBef>
              <a:spcAft>
                <a:spcPts val="0"/>
              </a:spcAft>
              <a:buSzPts val="1800"/>
              <a:buNone/>
            </a:pPr>
            <a:r>
              <a:rPr lang="en" sz="1900"/>
              <a:t>Design is aligned to the stories in scope for three gardener types Veggies-t, Aesthetics-t, Hybrid-ers.</a:t>
            </a:r>
            <a:endParaRPr sz="1900"/>
          </a:p>
          <a:p>
            <a:pPr indent="0" lvl="0" marL="0" rtl="0" algn="l">
              <a:lnSpc>
                <a:spcPct val="90000"/>
              </a:lnSpc>
              <a:spcBef>
                <a:spcPts val="0"/>
              </a:spcBef>
              <a:spcAft>
                <a:spcPts val="0"/>
              </a:spcAft>
              <a:buSzPts val="1800"/>
              <a:buNone/>
            </a:pPr>
            <a:r>
              <a:t/>
            </a:r>
            <a:endParaRPr sz="1900"/>
          </a:p>
          <a:p>
            <a:pPr indent="0" lvl="0" marL="0" rtl="0" algn="l">
              <a:lnSpc>
                <a:spcPct val="90000"/>
              </a:lnSpc>
              <a:spcBef>
                <a:spcPts val="0"/>
              </a:spcBef>
              <a:spcAft>
                <a:spcPts val="0"/>
              </a:spcAft>
              <a:buSzPts val="1800"/>
              <a:buNone/>
            </a:pPr>
            <a:r>
              <a:rPr lang="en" sz="1900"/>
              <a:t>Still to come,... the design for user inputs that drive the model and the usage of outputs. Dependent on what we can achieve in time…</a:t>
            </a:r>
            <a:endParaRPr sz="1900"/>
          </a:p>
          <a:p>
            <a:pPr indent="0" lvl="0" marL="0" rtl="0" algn="l">
              <a:lnSpc>
                <a:spcPct val="90000"/>
              </a:lnSpc>
              <a:spcBef>
                <a:spcPts val="0"/>
              </a:spcBef>
              <a:spcAft>
                <a:spcPts val="0"/>
              </a:spcAft>
              <a:buSzPts val="1800"/>
              <a:buNone/>
            </a:pPr>
            <a:r>
              <a:t/>
            </a:r>
            <a:endParaRPr sz="1900"/>
          </a:p>
          <a:p>
            <a:pPr indent="0" lvl="0" marL="0" rtl="0" algn="l">
              <a:lnSpc>
                <a:spcPct val="90000"/>
              </a:lnSpc>
              <a:spcBef>
                <a:spcPts val="0"/>
              </a:spcBef>
              <a:spcAft>
                <a:spcPts val="0"/>
              </a:spcAft>
              <a:buSzPts val="1800"/>
              <a:buNone/>
            </a:pPr>
            <a:r>
              <a:rPr lang="en" sz="1100" u="sng">
                <a:solidFill>
                  <a:schemeClr val="hlink"/>
                </a:solidFill>
                <a:latin typeface="Arial"/>
                <a:ea typeface="Arial"/>
                <a:cs typeface="Arial"/>
                <a:sym typeface="Arial"/>
                <a:hlinkClick r:id="rId3"/>
              </a:rPr>
              <a:t>GreenThumb.ai | Homepage</a:t>
            </a:r>
            <a:br>
              <a:rPr lang="en" sz="1900"/>
            </a:br>
            <a:r>
              <a:rPr lang="en" sz="1500"/>
              <a:t>http://20.127.87.137</a:t>
            </a:r>
            <a:endParaRPr sz="1500"/>
          </a:p>
        </p:txBody>
      </p:sp>
      <p:pic>
        <p:nvPicPr>
          <p:cNvPr id="451" name="Google Shape;451;p69"/>
          <p:cNvPicPr preferRelativeResize="0"/>
          <p:nvPr/>
        </p:nvPicPr>
        <p:blipFill rotWithShape="1">
          <a:blip r:embed="rId4">
            <a:alphaModFix/>
          </a:blip>
          <a:srcRect b="0" l="0" r="0" t="0"/>
          <a:stretch/>
        </p:blipFill>
        <p:spPr>
          <a:xfrm>
            <a:off x="4146300" y="710400"/>
            <a:ext cx="4347299" cy="4300549"/>
          </a:xfrm>
          <a:prstGeom prst="rect">
            <a:avLst/>
          </a:prstGeom>
          <a:noFill/>
          <a:ln>
            <a:noFill/>
          </a:ln>
        </p:spPr>
      </p:pic>
      <p:pic>
        <p:nvPicPr>
          <p:cNvPr id="452" name="Google Shape;452;p69"/>
          <p:cNvPicPr preferRelativeResize="0"/>
          <p:nvPr/>
        </p:nvPicPr>
        <p:blipFill rotWithShape="1">
          <a:blip r:embed="rId5">
            <a:alphaModFix/>
          </a:blip>
          <a:srcRect b="0" l="0" r="0" t="0"/>
          <a:stretch/>
        </p:blipFill>
        <p:spPr>
          <a:xfrm>
            <a:off x="217100" y="3753"/>
            <a:ext cx="1933350" cy="1289549"/>
          </a:xfrm>
          <a:prstGeom prst="rect">
            <a:avLst/>
          </a:prstGeom>
          <a:noFill/>
          <a:ln>
            <a:noFill/>
          </a:ln>
        </p:spPr>
      </p:pic>
      <p:grpSp>
        <p:nvGrpSpPr>
          <p:cNvPr id="453" name="Google Shape;453;p69"/>
          <p:cNvGrpSpPr/>
          <p:nvPr/>
        </p:nvGrpSpPr>
        <p:grpSpPr>
          <a:xfrm>
            <a:off x="7649614" y="-923536"/>
            <a:ext cx="2056868" cy="2217407"/>
            <a:chOff x="-102993" y="-879899"/>
            <a:chExt cx="2056868" cy="2217407"/>
          </a:xfrm>
        </p:grpSpPr>
        <p:pic>
          <p:nvPicPr>
            <p:cNvPr descr="A close up of a leaf" id="454" name="Google Shape;454;p69"/>
            <p:cNvPicPr preferRelativeResize="0"/>
            <p:nvPr/>
          </p:nvPicPr>
          <p:blipFill rotWithShape="1">
            <a:blip r:embed="rId6">
              <a:alphaModFix amt="70000"/>
            </a:blip>
            <a:srcRect b="0" l="0" r="0" t="0"/>
            <a:stretch/>
          </p:blipFill>
          <p:spPr>
            <a:xfrm rot="711910">
              <a:off x="75038" y="-725436"/>
              <a:ext cx="1700806" cy="1908482"/>
            </a:xfrm>
            <a:prstGeom prst="rect">
              <a:avLst/>
            </a:prstGeom>
            <a:noFill/>
            <a:ln>
              <a:noFill/>
            </a:ln>
          </p:spPr>
        </p:pic>
        <p:sp>
          <p:nvSpPr>
            <p:cNvPr id="455" name="Google Shape;455;p69"/>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Architecture </a:t>
            </a:r>
            <a:endParaRPr/>
          </a:p>
        </p:txBody>
      </p:sp>
      <p:sp>
        <p:nvSpPr>
          <p:cNvPr id="461" name="Google Shape;461;p70"/>
          <p:cNvSpPr txBox="1"/>
          <p:nvPr>
            <p:ph idx="1" type="body"/>
          </p:nvPr>
        </p:nvSpPr>
        <p:spPr>
          <a:xfrm>
            <a:off x="311700" y="1152475"/>
            <a:ext cx="3414000" cy="353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 sz="1800"/>
              <a:t>This is a simple diagram showing our reference architecture. </a:t>
            </a:r>
            <a:endParaRPr sz="18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rPr lang="en" sz="1800"/>
              <a:t>Data ingestion via pipelines in python 3x. Clean and initial transformation. </a:t>
            </a:r>
            <a:br>
              <a:rPr lang="en" sz="1800"/>
            </a:br>
            <a:br>
              <a:rPr lang="en" sz="1800"/>
            </a:br>
            <a:r>
              <a:rPr lang="en" sz="1800"/>
              <a:t>Final transformation and data science recommendation system pairing with MLOps on Cloud Machine Learning Platform (AML)</a:t>
            </a:r>
            <a:endParaRPr sz="1800"/>
          </a:p>
        </p:txBody>
      </p:sp>
      <p:pic>
        <p:nvPicPr>
          <p:cNvPr id="462" name="Google Shape;462;p70"/>
          <p:cNvPicPr preferRelativeResize="0"/>
          <p:nvPr/>
        </p:nvPicPr>
        <p:blipFill rotWithShape="1">
          <a:blip r:embed="rId3">
            <a:alphaModFix/>
          </a:blip>
          <a:srcRect b="0" l="0" r="0" t="0"/>
          <a:stretch/>
        </p:blipFill>
        <p:spPr>
          <a:xfrm>
            <a:off x="3839575" y="1028500"/>
            <a:ext cx="4956601" cy="3832950"/>
          </a:xfrm>
          <a:prstGeom prst="rect">
            <a:avLst/>
          </a:prstGeom>
          <a:noFill/>
          <a:ln>
            <a:noFill/>
          </a:ln>
        </p:spPr>
      </p:pic>
      <p:pic>
        <p:nvPicPr>
          <p:cNvPr id="463" name="Google Shape;463;p70"/>
          <p:cNvPicPr preferRelativeResize="0"/>
          <p:nvPr/>
        </p:nvPicPr>
        <p:blipFill rotWithShape="1">
          <a:blip r:embed="rId4">
            <a:alphaModFix/>
          </a:blip>
          <a:srcRect b="0" l="0" r="0" t="0"/>
          <a:stretch/>
        </p:blipFill>
        <p:spPr>
          <a:xfrm>
            <a:off x="7632776" y="4127100"/>
            <a:ext cx="1112402" cy="734349"/>
          </a:xfrm>
          <a:prstGeom prst="rect">
            <a:avLst/>
          </a:prstGeom>
          <a:noFill/>
          <a:ln>
            <a:noFill/>
          </a:ln>
        </p:spPr>
      </p:pic>
      <p:grpSp>
        <p:nvGrpSpPr>
          <p:cNvPr id="464" name="Google Shape;464;p70"/>
          <p:cNvGrpSpPr/>
          <p:nvPr/>
        </p:nvGrpSpPr>
        <p:grpSpPr>
          <a:xfrm>
            <a:off x="7649614" y="-923536"/>
            <a:ext cx="2056868" cy="2217407"/>
            <a:chOff x="-102993" y="-879899"/>
            <a:chExt cx="2056868" cy="2217407"/>
          </a:xfrm>
        </p:grpSpPr>
        <p:pic>
          <p:nvPicPr>
            <p:cNvPr descr="A close up of a leaf" id="465" name="Google Shape;465;p70"/>
            <p:cNvPicPr preferRelativeResize="0"/>
            <p:nvPr/>
          </p:nvPicPr>
          <p:blipFill rotWithShape="1">
            <a:blip r:embed="rId5">
              <a:alphaModFix amt="70000"/>
            </a:blip>
            <a:srcRect b="0" l="0" r="0" t="0"/>
            <a:stretch/>
          </p:blipFill>
          <p:spPr>
            <a:xfrm rot="711910">
              <a:off x="75038" y="-725436"/>
              <a:ext cx="1700806" cy="1908482"/>
            </a:xfrm>
            <a:prstGeom prst="rect">
              <a:avLst/>
            </a:prstGeom>
            <a:noFill/>
            <a:ln>
              <a:noFill/>
            </a:ln>
          </p:spPr>
        </p:pic>
        <p:sp>
          <p:nvSpPr>
            <p:cNvPr id="466" name="Google Shape;466;p70"/>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App Engineering </a:t>
            </a:r>
            <a:endParaRPr/>
          </a:p>
        </p:txBody>
      </p:sp>
      <p:sp>
        <p:nvSpPr>
          <p:cNvPr id="472" name="Google Shape;472;p71"/>
          <p:cNvSpPr txBox="1"/>
          <p:nvPr>
            <p:ph idx="1" type="body"/>
          </p:nvPr>
        </p:nvSpPr>
        <p:spPr>
          <a:xfrm>
            <a:off x="6093825" y="682300"/>
            <a:ext cx="2679900" cy="4125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 sz="2000"/>
              <a:t>We are using HTML5, CSS3, JS (Bootstrap, React): </a:t>
            </a:r>
            <a:br>
              <a:rPr lang="en" sz="2000"/>
            </a:br>
            <a:br>
              <a:rPr lang="en" sz="2000"/>
            </a:br>
            <a:r>
              <a:rPr lang="en" sz="2000"/>
              <a:t>Hosted on Azure VM Ubuntu 20.04 LTS</a:t>
            </a:r>
            <a:endParaRPr sz="2000"/>
          </a:p>
          <a:p>
            <a:pPr indent="0" lvl="0" marL="0" rtl="0" algn="l">
              <a:lnSpc>
                <a:spcPct val="90000"/>
              </a:lnSpc>
              <a:spcBef>
                <a:spcPts val="0"/>
              </a:spcBef>
              <a:spcAft>
                <a:spcPts val="0"/>
              </a:spcAft>
              <a:buSzPts val="1800"/>
              <a:buNone/>
            </a:pPr>
            <a:r>
              <a:rPr lang="en" sz="2000"/>
              <a:t>Using in Python 3.x Flask 2.x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rPr lang="en" sz="2000"/>
              <a:t>With the logic for the data science model trained and hosted on Azure Machine Learning</a:t>
            </a:r>
            <a:endParaRPr sz="2000"/>
          </a:p>
        </p:txBody>
      </p:sp>
      <p:pic>
        <p:nvPicPr>
          <p:cNvPr id="473" name="Google Shape;473;p71"/>
          <p:cNvPicPr preferRelativeResize="0"/>
          <p:nvPr/>
        </p:nvPicPr>
        <p:blipFill rotWithShape="1">
          <a:blip r:embed="rId3">
            <a:alphaModFix/>
          </a:blip>
          <a:srcRect b="0" l="0" r="0" t="0"/>
          <a:stretch/>
        </p:blipFill>
        <p:spPr>
          <a:xfrm>
            <a:off x="2596750" y="1196575"/>
            <a:ext cx="2484750" cy="973200"/>
          </a:xfrm>
          <a:prstGeom prst="rect">
            <a:avLst/>
          </a:prstGeom>
          <a:noFill/>
          <a:ln>
            <a:noFill/>
          </a:ln>
        </p:spPr>
      </p:pic>
      <p:pic>
        <p:nvPicPr>
          <p:cNvPr id="474" name="Google Shape;474;p71"/>
          <p:cNvPicPr preferRelativeResize="0"/>
          <p:nvPr/>
        </p:nvPicPr>
        <p:blipFill rotWithShape="1">
          <a:blip r:embed="rId4">
            <a:alphaModFix/>
          </a:blip>
          <a:srcRect b="0" l="0" r="0" t="0"/>
          <a:stretch/>
        </p:blipFill>
        <p:spPr>
          <a:xfrm>
            <a:off x="194575" y="1137573"/>
            <a:ext cx="956301" cy="1032204"/>
          </a:xfrm>
          <a:prstGeom prst="rect">
            <a:avLst/>
          </a:prstGeom>
          <a:noFill/>
          <a:ln>
            <a:noFill/>
          </a:ln>
        </p:spPr>
      </p:pic>
      <p:pic>
        <p:nvPicPr>
          <p:cNvPr id="475" name="Google Shape;475;p71"/>
          <p:cNvPicPr preferRelativeResize="0"/>
          <p:nvPr/>
        </p:nvPicPr>
        <p:blipFill rotWithShape="1">
          <a:blip r:embed="rId5">
            <a:alphaModFix/>
          </a:blip>
          <a:srcRect b="0" l="0" r="0" t="0"/>
          <a:stretch/>
        </p:blipFill>
        <p:spPr>
          <a:xfrm>
            <a:off x="2963725" y="2535275"/>
            <a:ext cx="3096449" cy="1442451"/>
          </a:xfrm>
          <a:prstGeom prst="rect">
            <a:avLst/>
          </a:prstGeom>
          <a:noFill/>
          <a:ln>
            <a:noFill/>
          </a:ln>
        </p:spPr>
      </p:pic>
      <p:pic>
        <p:nvPicPr>
          <p:cNvPr id="476" name="Google Shape;476;p71"/>
          <p:cNvPicPr preferRelativeResize="0"/>
          <p:nvPr/>
        </p:nvPicPr>
        <p:blipFill rotWithShape="1">
          <a:blip r:embed="rId6">
            <a:alphaModFix/>
          </a:blip>
          <a:srcRect b="0" l="0" r="0" t="0"/>
          <a:stretch/>
        </p:blipFill>
        <p:spPr>
          <a:xfrm>
            <a:off x="2169558" y="4088050"/>
            <a:ext cx="1343933" cy="883050"/>
          </a:xfrm>
          <a:prstGeom prst="rect">
            <a:avLst/>
          </a:prstGeom>
          <a:noFill/>
          <a:ln>
            <a:noFill/>
          </a:ln>
        </p:spPr>
      </p:pic>
      <p:pic>
        <p:nvPicPr>
          <p:cNvPr id="477" name="Google Shape;477;p71"/>
          <p:cNvPicPr preferRelativeResize="0"/>
          <p:nvPr/>
        </p:nvPicPr>
        <p:blipFill rotWithShape="1">
          <a:blip r:embed="rId7">
            <a:alphaModFix/>
          </a:blip>
          <a:srcRect b="0" l="0" r="0" t="0"/>
          <a:stretch/>
        </p:blipFill>
        <p:spPr>
          <a:xfrm>
            <a:off x="311700" y="2628125"/>
            <a:ext cx="956298" cy="956298"/>
          </a:xfrm>
          <a:prstGeom prst="rect">
            <a:avLst/>
          </a:prstGeom>
          <a:noFill/>
          <a:ln>
            <a:noFill/>
          </a:ln>
        </p:spPr>
      </p:pic>
      <p:pic>
        <p:nvPicPr>
          <p:cNvPr id="478" name="Google Shape;478;p71"/>
          <p:cNvPicPr preferRelativeResize="0"/>
          <p:nvPr/>
        </p:nvPicPr>
        <p:blipFill rotWithShape="1">
          <a:blip r:embed="rId8">
            <a:alphaModFix/>
          </a:blip>
          <a:srcRect b="0" l="0" r="0" t="0"/>
          <a:stretch/>
        </p:blipFill>
        <p:spPr>
          <a:xfrm>
            <a:off x="1268000" y="1911961"/>
            <a:ext cx="759750" cy="1026229"/>
          </a:xfrm>
          <a:prstGeom prst="rect">
            <a:avLst/>
          </a:prstGeom>
          <a:noFill/>
          <a:ln>
            <a:noFill/>
          </a:ln>
        </p:spPr>
      </p:pic>
      <p:pic>
        <p:nvPicPr>
          <p:cNvPr id="479" name="Google Shape;479;p71"/>
          <p:cNvPicPr preferRelativeResize="0"/>
          <p:nvPr/>
        </p:nvPicPr>
        <p:blipFill rotWithShape="1">
          <a:blip r:embed="rId9">
            <a:alphaModFix/>
          </a:blip>
          <a:srcRect b="0" l="0" r="0" t="0"/>
          <a:stretch/>
        </p:blipFill>
        <p:spPr>
          <a:xfrm>
            <a:off x="2124800" y="2570457"/>
            <a:ext cx="759752" cy="1071636"/>
          </a:xfrm>
          <a:prstGeom prst="rect">
            <a:avLst/>
          </a:prstGeom>
          <a:noFill/>
          <a:ln>
            <a:noFill/>
          </a:ln>
        </p:spPr>
      </p:pic>
      <p:pic>
        <p:nvPicPr>
          <p:cNvPr id="480" name="Google Shape;480;p71"/>
          <p:cNvPicPr preferRelativeResize="0"/>
          <p:nvPr/>
        </p:nvPicPr>
        <p:blipFill rotWithShape="1">
          <a:blip r:embed="rId10">
            <a:alphaModFix/>
          </a:blip>
          <a:srcRect b="0" l="0" r="0" t="0"/>
          <a:stretch/>
        </p:blipFill>
        <p:spPr>
          <a:xfrm>
            <a:off x="657300" y="3695048"/>
            <a:ext cx="1766100" cy="883050"/>
          </a:xfrm>
          <a:prstGeom prst="rect">
            <a:avLst/>
          </a:prstGeom>
          <a:noFill/>
          <a:ln>
            <a:noFill/>
          </a:ln>
        </p:spPr>
      </p:pic>
      <p:pic>
        <p:nvPicPr>
          <p:cNvPr id="481" name="Google Shape;481;p71"/>
          <p:cNvPicPr preferRelativeResize="0"/>
          <p:nvPr/>
        </p:nvPicPr>
        <p:blipFill rotWithShape="1">
          <a:blip r:embed="rId11">
            <a:alphaModFix/>
          </a:blip>
          <a:srcRect b="0" l="0" r="0" t="0"/>
          <a:stretch/>
        </p:blipFill>
        <p:spPr>
          <a:xfrm>
            <a:off x="3705950" y="2545077"/>
            <a:ext cx="1766098" cy="985649"/>
          </a:xfrm>
          <a:prstGeom prst="rect">
            <a:avLst/>
          </a:prstGeom>
          <a:noFill/>
          <a:ln>
            <a:noFill/>
          </a:ln>
        </p:spPr>
      </p:pic>
      <p:grpSp>
        <p:nvGrpSpPr>
          <p:cNvPr id="482" name="Google Shape;482;p71"/>
          <p:cNvGrpSpPr/>
          <p:nvPr/>
        </p:nvGrpSpPr>
        <p:grpSpPr>
          <a:xfrm>
            <a:off x="7649614" y="-923536"/>
            <a:ext cx="2056868" cy="2217407"/>
            <a:chOff x="-102993" y="-879899"/>
            <a:chExt cx="2056868" cy="2217407"/>
          </a:xfrm>
        </p:grpSpPr>
        <p:pic>
          <p:nvPicPr>
            <p:cNvPr descr="A close up of a leaf" id="483" name="Google Shape;483;p71"/>
            <p:cNvPicPr preferRelativeResize="0"/>
            <p:nvPr/>
          </p:nvPicPr>
          <p:blipFill rotWithShape="1">
            <a:blip r:embed="rId12">
              <a:alphaModFix amt="70000"/>
            </a:blip>
            <a:srcRect b="0" l="0" r="0" t="0"/>
            <a:stretch/>
          </p:blipFill>
          <p:spPr>
            <a:xfrm rot="711910">
              <a:off x="75038" y="-725436"/>
              <a:ext cx="1700806" cy="1908482"/>
            </a:xfrm>
            <a:prstGeom prst="rect">
              <a:avLst/>
            </a:prstGeom>
            <a:noFill/>
            <a:ln>
              <a:noFill/>
            </a:ln>
          </p:spPr>
        </p:pic>
        <p:sp>
          <p:nvSpPr>
            <p:cNvPr id="484" name="Google Shape;484;p71"/>
            <p:cNvSpPr txBox="1"/>
            <p:nvPr/>
          </p:nvSpPr>
          <p:spPr>
            <a:xfrm>
              <a:off x="501555" y="441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Data Engineering</a:t>
            </a:r>
            <a:endParaRPr/>
          </a:p>
        </p:txBody>
      </p:sp>
      <p:sp>
        <p:nvSpPr>
          <p:cNvPr id="490" name="Google Shape;490;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
              <a:t>Data normalization was done to increase join compatibility</a:t>
            </a:r>
            <a:endParaRPr/>
          </a:p>
          <a:p>
            <a:pPr indent="-317500" lvl="1" marL="914400" rtl="0" algn="l">
              <a:lnSpc>
                <a:spcPct val="90000"/>
              </a:lnSpc>
              <a:spcBef>
                <a:spcPts val="0"/>
              </a:spcBef>
              <a:spcAft>
                <a:spcPts val="0"/>
              </a:spcAft>
              <a:buSzPts val="1400"/>
              <a:buChar char="○"/>
            </a:pPr>
            <a:r>
              <a:rPr lang="en"/>
              <a:t>The process was very manual but provided the granular control needed to align value formats</a:t>
            </a:r>
            <a:endParaRPr/>
          </a:p>
          <a:p>
            <a:pPr indent="-317500" lvl="1" marL="914400" rtl="0" algn="l">
              <a:lnSpc>
                <a:spcPct val="90000"/>
              </a:lnSpc>
              <a:spcBef>
                <a:spcPts val="0"/>
              </a:spcBef>
              <a:spcAft>
                <a:spcPts val="0"/>
              </a:spcAft>
              <a:buSzPts val="1400"/>
              <a:buChar char="○"/>
            </a:pPr>
            <a:r>
              <a:rPr lang="en"/>
              <a:t>Columns were dropped that did not see data parity across other tables</a:t>
            </a:r>
            <a:endParaRPr/>
          </a:p>
          <a:p>
            <a:pPr indent="-317500" lvl="1" marL="914400" rtl="0" algn="l">
              <a:lnSpc>
                <a:spcPct val="90000"/>
              </a:lnSpc>
              <a:spcBef>
                <a:spcPts val="0"/>
              </a:spcBef>
              <a:spcAft>
                <a:spcPts val="0"/>
              </a:spcAft>
              <a:buSzPts val="1400"/>
              <a:buChar char="○"/>
            </a:pPr>
            <a:r>
              <a:rPr lang="en"/>
              <a:t>Values were aggregated to prioritize the join without compromising the signal</a:t>
            </a:r>
            <a:endParaRPr/>
          </a:p>
        </p:txBody>
      </p:sp>
      <p:pic>
        <p:nvPicPr>
          <p:cNvPr id="491" name="Google Shape;491;p72"/>
          <p:cNvPicPr preferRelativeResize="0"/>
          <p:nvPr/>
        </p:nvPicPr>
        <p:blipFill rotWithShape="1">
          <a:blip r:embed="rId3">
            <a:alphaModFix/>
          </a:blip>
          <a:srcRect b="0" l="0" r="0" t="0"/>
          <a:stretch/>
        </p:blipFill>
        <p:spPr>
          <a:xfrm>
            <a:off x="1733821" y="2798071"/>
            <a:ext cx="2838181" cy="2018400"/>
          </a:xfrm>
          <a:prstGeom prst="rect">
            <a:avLst/>
          </a:prstGeom>
          <a:noFill/>
          <a:ln>
            <a:noFill/>
          </a:ln>
        </p:spPr>
      </p:pic>
      <p:pic>
        <p:nvPicPr>
          <p:cNvPr id="492" name="Google Shape;492;p72"/>
          <p:cNvPicPr preferRelativeResize="0"/>
          <p:nvPr/>
        </p:nvPicPr>
        <p:blipFill rotWithShape="1">
          <a:blip r:embed="rId4">
            <a:alphaModFix/>
          </a:blip>
          <a:srcRect b="0" l="0" r="0" t="0"/>
          <a:stretch/>
        </p:blipFill>
        <p:spPr>
          <a:xfrm>
            <a:off x="4572000" y="2782863"/>
            <a:ext cx="2977775" cy="2048825"/>
          </a:xfrm>
          <a:prstGeom prst="rect">
            <a:avLst/>
          </a:prstGeom>
          <a:noFill/>
          <a:ln>
            <a:noFill/>
          </a:ln>
        </p:spPr>
      </p:pic>
      <p:pic>
        <p:nvPicPr>
          <p:cNvPr id="493" name="Google Shape;493;p72"/>
          <p:cNvPicPr preferRelativeResize="0"/>
          <p:nvPr/>
        </p:nvPicPr>
        <p:blipFill rotWithShape="1">
          <a:blip r:embed="rId5">
            <a:alphaModFix/>
          </a:blip>
          <a:srcRect b="0" l="0" r="0" t="0"/>
          <a:stretch/>
        </p:blipFill>
        <p:spPr>
          <a:xfrm rot="-6881169">
            <a:off x="8256868" y="-966843"/>
            <a:ext cx="1346885" cy="2155761"/>
          </a:xfrm>
          <a:prstGeom prst="rect">
            <a:avLst/>
          </a:prstGeom>
          <a:noFill/>
          <a:ln>
            <a:noFill/>
          </a:ln>
        </p:spPr>
      </p:pic>
      <p:sp>
        <p:nvSpPr>
          <p:cNvPr id="494" name="Google Shape;494;p72"/>
          <p:cNvSpPr txBox="1"/>
          <p:nvPr/>
        </p:nvSpPr>
        <p:spPr>
          <a:xfrm>
            <a:off x="84865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EDA - plants </a:t>
            </a:r>
            <a:endParaRPr/>
          </a:p>
          <a:p>
            <a:pPr indent="0" lvl="0" marL="0" rtl="0" algn="l">
              <a:lnSpc>
                <a:spcPct val="90000"/>
              </a:lnSpc>
              <a:spcBef>
                <a:spcPts val="0"/>
              </a:spcBef>
              <a:spcAft>
                <a:spcPts val="0"/>
              </a:spcAft>
              <a:buSzPts val="3000"/>
              <a:buNone/>
            </a:pPr>
            <a:r>
              <a:t/>
            </a:r>
            <a:endParaRPr/>
          </a:p>
        </p:txBody>
      </p:sp>
      <p:sp>
        <p:nvSpPr>
          <p:cNvPr id="500" name="Google Shape;500;p73"/>
          <p:cNvSpPr txBox="1"/>
          <p:nvPr>
            <p:ph idx="1" type="body"/>
          </p:nvPr>
        </p:nvSpPr>
        <p:spPr>
          <a:xfrm>
            <a:off x="311700" y="1068750"/>
            <a:ext cx="37674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 sz="1400"/>
              <a:t>Total plants: 3244, if excluding shrub/tree, 1143. </a:t>
            </a:r>
            <a:endParaRPr sz="1400"/>
          </a:p>
          <a:p>
            <a:pPr indent="0" lvl="0" marL="0" rtl="0" algn="l">
              <a:lnSpc>
                <a:spcPct val="90000"/>
              </a:lnSpc>
              <a:spcBef>
                <a:spcPts val="0"/>
              </a:spcBef>
              <a:spcAft>
                <a:spcPts val="0"/>
              </a:spcAft>
              <a:buSzPts val="1800"/>
              <a:buNone/>
            </a:pPr>
            <a:r>
              <a:rPr lang="en" sz="1400"/>
              <a:t>All Features: 25 features</a:t>
            </a:r>
            <a:endParaRPr sz="1400"/>
          </a:p>
          <a:p>
            <a:pPr indent="0" lvl="0" marL="0" rtl="0" algn="l">
              <a:lnSpc>
                <a:spcPct val="90000"/>
              </a:lnSpc>
              <a:spcBef>
                <a:spcPts val="0"/>
              </a:spcBef>
              <a:spcAft>
                <a:spcPts val="0"/>
              </a:spcAft>
              <a:buSzPts val="1800"/>
              <a:buNone/>
            </a:pPr>
            <a:r>
              <a:rPr lang="en" sz="1200">
                <a:highlight>
                  <a:srgbClr val="FFFFFF"/>
                </a:highlight>
              </a:rPr>
              <a:t>   -'attracts', 'flower', 'fruit', 'leaf', 'water', 'genus', 'height', 'width', 'special_feature', 'scientific_name', 'description', 'soil_conditions', 'texture', 'emergence_days', 'maintenance', 'native_region', 'propagation', 'bloom_time', 'sun', 'problem_solvers', 'type', 'zones', 'family', 'color', 'temp_bucket' </a:t>
            </a:r>
            <a:endParaRPr sz="1200">
              <a:highlight>
                <a:srgbClr val="FFFFFF"/>
              </a:highlight>
            </a:endParaRPr>
          </a:p>
          <a:p>
            <a:pPr indent="0" lvl="0" marL="0" rtl="0" algn="l">
              <a:lnSpc>
                <a:spcPct val="90000"/>
              </a:lnSpc>
              <a:spcBef>
                <a:spcPts val="0"/>
              </a:spcBef>
              <a:spcAft>
                <a:spcPts val="0"/>
              </a:spcAft>
              <a:buSzPts val="1800"/>
              <a:buNone/>
            </a:pPr>
            <a:r>
              <a:t/>
            </a:r>
            <a:endParaRPr/>
          </a:p>
          <a:p>
            <a:pPr indent="0" lvl="0" marL="0" rtl="0" algn="l">
              <a:lnSpc>
                <a:spcPct val="90000"/>
              </a:lnSpc>
              <a:spcBef>
                <a:spcPts val="0"/>
              </a:spcBef>
              <a:spcAft>
                <a:spcPts val="0"/>
              </a:spcAft>
              <a:buSzPts val="1800"/>
              <a:buNone/>
            </a:pPr>
            <a:r>
              <a:rPr lang="en" sz="1400"/>
              <a:t>Feature Engineering:</a:t>
            </a:r>
            <a:endParaRPr sz="1400"/>
          </a:p>
          <a:p>
            <a:pPr indent="-304800" lvl="0" marL="457200" rtl="0" algn="l">
              <a:lnSpc>
                <a:spcPct val="90000"/>
              </a:lnSpc>
              <a:spcBef>
                <a:spcPts val="0"/>
              </a:spcBef>
              <a:spcAft>
                <a:spcPts val="0"/>
              </a:spcAft>
              <a:buSzPts val="1200"/>
              <a:buFont typeface="Calibri"/>
              <a:buChar char="-"/>
            </a:pPr>
            <a:r>
              <a:rPr lang="en" sz="1200"/>
              <a:t>Explode each category of feature into a separate record</a:t>
            </a:r>
            <a:endParaRPr sz="1200"/>
          </a:p>
          <a:p>
            <a:pPr indent="-304800" lvl="0" marL="457200" rtl="0" algn="l">
              <a:lnSpc>
                <a:spcPct val="90000"/>
              </a:lnSpc>
              <a:spcBef>
                <a:spcPts val="0"/>
              </a:spcBef>
              <a:spcAft>
                <a:spcPts val="0"/>
              </a:spcAft>
              <a:buSzPts val="1200"/>
              <a:buFont typeface="Calibri"/>
              <a:buChar char="-"/>
            </a:pPr>
            <a:r>
              <a:rPr lang="en" sz="1200"/>
              <a:t>Bucketize temperature to match the lookup table</a:t>
            </a:r>
            <a:endParaRPr sz="1200"/>
          </a:p>
          <a:p>
            <a:pPr indent="-304800" lvl="0" marL="457200" rtl="0" algn="l">
              <a:lnSpc>
                <a:spcPct val="90000"/>
              </a:lnSpc>
              <a:spcBef>
                <a:spcPts val="0"/>
              </a:spcBef>
              <a:spcAft>
                <a:spcPts val="0"/>
              </a:spcAft>
              <a:buSzPts val="1200"/>
              <a:buFont typeface="Calibri"/>
              <a:buChar char="-"/>
            </a:pPr>
            <a:r>
              <a:rPr lang="en" sz="1200"/>
              <a:t>Type of plants</a:t>
            </a:r>
            <a:endParaRPr sz="1200"/>
          </a:p>
          <a:p>
            <a:pPr indent="-304800" lvl="0" marL="457200" rtl="0" algn="l">
              <a:lnSpc>
                <a:spcPct val="90000"/>
              </a:lnSpc>
              <a:spcBef>
                <a:spcPts val="0"/>
              </a:spcBef>
              <a:spcAft>
                <a:spcPts val="0"/>
              </a:spcAft>
              <a:buSzPts val="1200"/>
              <a:buFont typeface="Calibri"/>
              <a:buChar char="-"/>
            </a:pPr>
            <a:r>
              <a:rPr lang="en" sz="1200"/>
              <a:t>Check features distribution </a:t>
            </a:r>
            <a:endParaRPr sz="1200"/>
          </a:p>
          <a:p>
            <a:pPr indent="-304800" lvl="1" marL="914400" rtl="0" algn="l">
              <a:lnSpc>
                <a:spcPct val="90000"/>
              </a:lnSpc>
              <a:spcBef>
                <a:spcPts val="0"/>
              </a:spcBef>
              <a:spcAft>
                <a:spcPts val="0"/>
              </a:spcAft>
              <a:buSzPts val="1200"/>
              <a:buChar char="-"/>
            </a:pPr>
            <a:r>
              <a:rPr lang="en" sz="1200"/>
              <a:t>10 Features have &gt;50% none value: </a:t>
            </a:r>
            <a:r>
              <a:rPr lang="en" sz="1050">
                <a:highlight>
                  <a:srgbClr val="FFFFFF"/>
                </a:highlight>
              </a:rPr>
              <a:t>Attracts, flower, fruit, leaf, scientific_name, description, soil_conditions, texture, native_region, emergence_days</a:t>
            </a:r>
            <a:endParaRPr sz="1050">
              <a:highlight>
                <a:srgbClr val="FFFFFF"/>
              </a:highlight>
            </a:endParaRPr>
          </a:p>
          <a:p>
            <a:pPr indent="0" lvl="0" marL="0" rtl="0" algn="l">
              <a:lnSpc>
                <a:spcPct val="90000"/>
              </a:lnSpc>
              <a:spcBef>
                <a:spcPts val="0"/>
              </a:spcBef>
              <a:spcAft>
                <a:spcPts val="0"/>
              </a:spcAft>
              <a:buSzPts val="1800"/>
              <a:buNone/>
            </a:pPr>
            <a:r>
              <a:t/>
            </a:r>
            <a:endParaRPr sz="1050">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1200"/>
          </a:p>
        </p:txBody>
      </p:sp>
      <p:pic>
        <p:nvPicPr>
          <p:cNvPr id="501" name="Google Shape;501;p73"/>
          <p:cNvPicPr preferRelativeResize="0"/>
          <p:nvPr/>
        </p:nvPicPr>
        <p:blipFill rotWithShape="1">
          <a:blip r:embed="rId3">
            <a:alphaModFix/>
          </a:blip>
          <a:srcRect b="0" l="0" r="0" t="0"/>
          <a:stretch/>
        </p:blipFill>
        <p:spPr>
          <a:xfrm>
            <a:off x="4079190" y="3174400"/>
            <a:ext cx="5039086" cy="894350"/>
          </a:xfrm>
          <a:prstGeom prst="rect">
            <a:avLst/>
          </a:prstGeom>
          <a:noFill/>
          <a:ln>
            <a:noFill/>
          </a:ln>
        </p:spPr>
      </p:pic>
      <p:pic>
        <p:nvPicPr>
          <p:cNvPr id="502" name="Google Shape;502;p73"/>
          <p:cNvPicPr preferRelativeResize="0"/>
          <p:nvPr/>
        </p:nvPicPr>
        <p:blipFill rotWithShape="1">
          <a:blip r:embed="rId4">
            <a:alphaModFix/>
          </a:blip>
          <a:srcRect b="0" l="0" r="0" t="0"/>
          <a:stretch/>
        </p:blipFill>
        <p:spPr>
          <a:xfrm>
            <a:off x="4062120" y="4068752"/>
            <a:ext cx="5081880" cy="894350"/>
          </a:xfrm>
          <a:prstGeom prst="rect">
            <a:avLst/>
          </a:prstGeom>
          <a:noFill/>
          <a:ln>
            <a:noFill/>
          </a:ln>
        </p:spPr>
      </p:pic>
      <p:pic>
        <p:nvPicPr>
          <p:cNvPr id="503" name="Google Shape;503;p73"/>
          <p:cNvPicPr preferRelativeResize="0"/>
          <p:nvPr/>
        </p:nvPicPr>
        <p:blipFill rotWithShape="1">
          <a:blip r:embed="rId5">
            <a:alphaModFix/>
          </a:blip>
          <a:srcRect b="0" l="0" r="0" t="0"/>
          <a:stretch/>
        </p:blipFill>
        <p:spPr>
          <a:xfrm>
            <a:off x="4994939" y="519858"/>
            <a:ext cx="3493850" cy="2686425"/>
          </a:xfrm>
          <a:prstGeom prst="rect">
            <a:avLst/>
          </a:prstGeom>
          <a:noFill/>
          <a:ln>
            <a:noFill/>
          </a:ln>
        </p:spPr>
      </p:pic>
      <p:grpSp>
        <p:nvGrpSpPr>
          <p:cNvPr id="504" name="Google Shape;504;p73"/>
          <p:cNvGrpSpPr/>
          <p:nvPr/>
        </p:nvGrpSpPr>
        <p:grpSpPr>
          <a:xfrm>
            <a:off x="7336609" y="-765521"/>
            <a:ext cx="2523655" cy="2065612"/>
            <a:chOff x="-890270" y="-314536"/>
            <a:chExt cx="2523655" cy="2065612"/>
          </a:xfrm>
        </p:grpSpPr>
        <p:pic>
          <p:nvPicPr>
            <p:cNvPr id="505" name="Google Shape;505;p73"/>
            <p:cNvPicPr preferRelativeResize="0"/>
            <p:nvPr/>
          </p:nvPicPr>
          <p:blipFill rotWithShape="1">
            <a:blip r:embed="rId6">
              <a:alphaModFix/>
            </a:blip>
            <a:srcRect b="0" l="0" r="0" t="0"/>
            <a:stretch/>
          </p:blipFill>
          <p:spPr>
            <a:xfrm rot="-603588">
              <a:off x="-759484" y="-130012"/>
              <a:ext cx="2262084" cy="1696563"/>
            </a:xfrm>
            <a:prstGeom prst="rect">
              <a:avLst/>
            </a:prstGeom>
            <a:noFill/>
            <a:ln>
              <a:noFill/>
            </a:ln>
          </p:spPr>
        </p:pic>
        <p:sp>
          <p:nvSpPr>
            <p:cNvPr id="506" name="Google Shape;506;p73"/>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7"/>
          <p:cNvSpPr/>
          <p:nvPr/>
        </p:nvSpPr>
        <p:spPr>
          <a:xfrm>
            <a:off x="2580550" y="2481692"/>
            <a:ext cx="1613400" cy="2661900"/>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47"/>
          <p:cNvSpPr/>
          <p:nvPr/>
        </p:nvSpPr>
        <p:spPr>
          <a:xfrm>
            <a:off x="4787402" y="2481691"/>
            <a:ext cx="1644300" cy="2661900"/>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47"/>
          <p:cNvSpPr/>
          <p:nvPr/>
        </p:nvSpPr>
        <p:spPr>
          <a:xfrm>
            <a:off x="7012511" y="2481693"/>
            <a:ext cx="1613400" cy="2661900"/>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47"/>
          <p:cNvSpPr/>
          <p:nvPr/>
        </p:nvSpPr>
        <p:spPr>
          <a:xfrm>
            <a:off x="347934" y="2481693"/>
            <a:ext cx="1644300" cy="2661900"/>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4" name="Google Shape;224;p47"/>
          <p:cNvPicPr preferRelativeResize="0"/>
          <p:nvPr/>
        </p:nvPicPr>
        <p:blipFill rotWithShape="1">
          <a:blip r:embed="rId3">
            <a:alphaModFix amt="95000"/>
          </a:blip>
          <a:srcRect b="0" l="0" r="0" t="0"/>
          <a:stretch/>
        </p:blipFill>
        <p:spPr>
          <a:xfrm>
            <a:off x="-10158" y="-5694"/>
            <a:ext cx="9164317" cy="2487387"/>
          </a:xfrm>
          <a:prstGeom prst="rect">
            <a:avLst/>
          </a:prstGeom>
          <a:noFill/>
          <a:ln>
            <a:noFill/>
          </a:ln>
        </p:spPr>
      </p:pic>
      <p:pic>
        <p:nvPicPr>
          <p:cNvPr id="225" name="Google Shape;225;p47"/>
          <p:cNvPicPr preferRelativeResize="0"/>
          <p:nvPr/>
        </p:nvPicPr>
        <p:blipFill rotWithShape="1">
          <a:blip r:embed="rId4">
            <a:alphaModFix/>
          </a:blip>
          <a:srcRect b="0" l="0" r="0" t="0"/>
          <a:stretch/>
        </p:blipFill>
        <p:spPr>
          <a:xfrm rot="-603584">
            <a:off x="346756" y="2529765"/>
            <a:ext cx="1700805" cy="1700805"/>
          </a:xfrm>
          <a:prstGeom prst="rect">
            <a:avLst/>
          </a:prstGeom>
          <a:noFill/>
          <a:ln>
            <a:noFill/>
          </a:ln>
        </p:spPr>
      </p:pic>
      <p:pic>
        <p:nvPicPr>
          <p:cNvPr id="226" name="Google Shape;226;p47"/>
          <p:cNvPicPr preferRelativeResize="0"/>
          <p:nvPr/>
        </p:nvPicPr>
        <p:blipFill rotWithShape="1">
          <a:blip r:embed="rId5">
            <a:alphaModFix/>
          </a:blip>
          <a:srcRect b="0" l="0" r="0" t="0"/>
          <a:stretch/>
        </p:blipFill>
        <p:spPr>
          <a:xfrm rot="-603588">
            <a:off x="4315593" y="2672669"/>
            <a:ext cx="2262084" cy="1696563"/>
          </a:xfrm>
          <a:prstGeom prst="rect">
            <a:avLst/>
          </a:prstGeom>
          <a:noFill/>
          <a:ln>
            <a:noFill/>
          </a:ln>
        </p:spPr>
      </p:pic>
      <p:pic>
        <p:nvPicPr>
          <p:cNvPr descr="A close up of a leaf" id="227" name="Google Shape;227;p47"/>
          <p:cNvPicPr preferRelativeResize="0"/>
          <p:nvPr/>
        </p:nvPicPr>
        <p:blipFill rotWithShape="1">
          <a:blip r:embed="rId6">
            <a:alphaModFix/>
          </a:blip>
          <a:srcRect b="0" l="0" r="0" t="0"/>
          <a:stretch/>
        </p:blipFill>
        <p:spPr>
          <a:xfrm rot="-1125073">
            <a:off x="2514210" y="2621555"/>
            <a:ext cx="1700805" cy="1517231"/>
          </a:xfrm>
          <a:prstGeom prst="rect">
            <a:avLst/>
          </a:prstGeom>
          <a:noFill/>
          <a:ln>
            <a:noFill/>
          </a:ln>
        </p:spPr>
      </p:pic>
      <p:pic>
        <p:nvPicPr>
          <p:cNvPr id="228" name="Google Shape;228;p47"/>
          <p:cNvPicPr preferRelativeResize="0"/>
          <p:nvPr/>
        </p:nvPicPr>
        <p:blipFill rotWithShape="1">
          <a:blip r:embed="rId7">
            <a:alphaModFix/>
          </a:blip>
          <a:srcRect b="0" l="0" r="0" t="0"/>
          <a:stretch/>
        </p:blipFill>
        <p:spPr>
          <a:xfrm rot="-6881169">
            <a:off x="7271381" y="2221967"/>
            <a:ext cx="1346885" cy="2155761"/>
          </a:xfrm>
          <a:prstGeom prst="rect">
            <a:avLst/>
          </a:prstGeom>
          <a:noFill/>
          <a:ln>
            <a:noFill/>
          </a:ln>
        </p:spPr>
      </p:pic>
      <p:pic>
        <p:nvPicPr>
          <p:cNvPr id="229" name="Google Shape;229;p47"/>
          <p:cNvPicPr preferRelativeResize="0"/>
          <p:nvPr/>
        </p:nvPicPr>
        <p:blipFill rotWithShape="1">
          <a:blip r:embed="rId8">
            <a:alphaModFix/>
          </a:blip>
          <a:srcRect b="6467" l="0" r="0" t="6476"/>
          <a:stretch/>
        </p:blipFill>
        <p:spPr>
          <a:xfrm>
            <a:off x="4791179" y="1570796"/>
            <a:ext cx="1644300" cy="1644300"/>
          </a:xfrm>
          <a:prstGeom prst="ellipse">
            <a:avLst/>
          </a:prstGeom>
          <a:noFill/>
          <a:ln>
            <a:noFill/>
          </a:ln>
        </p:spPr>
      </p:pic>
      <p:pic>
        <p:nvPicPr>
          <p:cNvPr id="230" name="Google Shape;230;p47"/>
          <p:cNvPicPr preferRelativeResize="0"/>
          <p:nvPr/>
        </p:nvPicPr>
        <p:blipFill rotWithShape="1">
          <a:blip r:embed="rId9">
            <a:alphaModFix/>
          </a:blip>
          <a:srcRect b="1056" l="0" r="0" t="1047"/>
          <a:stretch/>
        </p:blipFill>
        <p:spPr>
          <a:xfrm>
            <a:off x="355263" y="1570808"/>
            <a:ext cx="1644300" cy="1644300"/>
          </a:xfrm>
          <a:prstGeom prst="ellipse">
            <a:avLst/>
          </a:prstGeom>
          <a:gradFill>
            <a:gsLst>
              <a:gs pos="0">
                <a:srgbClr val="EEFBF5"/>
              </a:gs>
              <a:gs pos="74000">
                <a:srgbClr val="7DD9B4"/>
              </a:gs>
              <a:gs pos="83000">
                <a:srgbClr val="7DD9B4"/>
              </a:gs>
              <a:gs pos="100000">
                <a:srgbClr val="A7E6D0"/>
              </a:gs>
            </a:gsLst>
            <a:lin ang="5400012" scaled="0"/>
          </a:gradFill>
          <a:ln>
            <a:noFill/>
          </a:ln>
        </p:spPr>
      </p:pic>
      <p:pic>
        <p:nvPicPr>
          <p:cNvPr id="231" name="Google Shape;231;p47"/>
          <p:cNvPicPr preferRelativeResize="0"/>
          <p:nvPr/>
        </p:nvPicPr>
        <p:blipFill rotWithShape="1">
          <a:blip r:embed="rId10">
            <a:alphaModFix/>
          </a:blip>
          <a:srcRect b="8" l="0" r="0" t="9"/>
          <a:stretch/>
        </p:blipFill>
        <p:spPr>
          <a:xfrm>
            <a:off x="2573221" y="1570958"/>
            <a:ext cx="1644300" cy="1644000"/>
          </a:xfrm>
          <a:prstGeom prst="ellipse">
            <a:avLst/>
          </a:prstGeom>
          <a:noFill/>
          <a:ln>
            <a:noFill/>
          </a:ln>
        </p:spPr>
      </p:pic>
      <p:pic>
        <p:nvPicPr>
          <p:cNvPr id="232" name="Google Shape;232;p47"/>
          <p:cNvPicPr preferRelativeResize="0"/>
          <p:nvPr/>
        </p:nvPicPr>
        <p:blipFill rotWithShape="1">
          <a:blip r:embed="rId11">
            <a:alphaModFix/>
          </a:blip>
          <a:srcRect b="0" l="0" r="0" t="0"/>
          <a:stretch/>
        </p:blipFill>
        <p:spPr>
          <a:xfrm>
            <a:off x="7009138" y="1570808"/>
            <a:ext cx="1644300" cy="1644300"/>
          </a:xfrm>
          <a:prstGeom prst="ellipse">
            <a:avLst/>
          </a:prstGeom>
          <a:noFill/>
          <a:ln>
            <a:noFill/>
          </a:ln>
        </p:spPr>
      </p:pic>
      <p:sp>
        <p:nvSpPr>
          <p:cNvPr id="233" name="Google Shape;233;p47"/>
          <p:cNvSpPr txBox="1"/>
          <p:nvPr/>
        </p:nvSpPr>
        <p:spPr>
          <a:xfrm>
            <a:off x="7501104" y="317103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
        <p:nvSpPr>
          <p:cNvPr id="234" name="Google Shape;234;p47"/>
          <p:cNvSpPr txBox="1"/>
          <p:nvPr/>
        </p:nvSpPr>
        <p:spPr>
          <a:xfrm>
            <a:off x="391263" y="4093223"/>
            <a:ext cx="16443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Machine Learning Engineer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&amp; Data Engineering</a:t>
            </a:r>
            <a:endParaRPr b="0" i="0" sz="1400" u="none" cap="none" strike="noStrike">
              <a:solidFill>
                <a:srgbClr val="000000"/>
              </a:solidFill>
              <a:latin typeface="Arial"/>
              <a:ea typeface="Arial"/>
              <a:cs typeface="Arial"/>
              <a:sym typeface="Arial"/>
            </a:endParaRPr>
          </a:p>
        </p:txBody>
      </p:sp>
      <p:sp>
        <p:nvSpPr>
          <p:cNvPr id="235" name="Google Shape;235;p47"/>
          <p:cNvSpPr txBox="1"/>
          <p:nvPr>
            <p:ph idx="4294967295" type="title"/>
          </p:nvPr>
        </p:nvSpPr>
        <p:spPr>
          <a:xfrm>
            <a:off x="0" y="373075"/>
            <a:ext cx="9144000" cy="733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300"/>
              <a:buFont typeface="Arial"/>
              <a:buNone/>
            </a:pPr>
            <a:r>
              <a:rPr lang="en">
                <a:solidFill>
                  <a:schemeClr val="lt1"/>
                </a:solidFill>
                <a:latin typeface="Pacifico"/>
                <a:ea typeface="Pacifico"/>
                <a:cs typeface="Pacifico"/>
                <a:sym typeface="Pacifico"/>
              </a:rPr>
              <a:t>The Team</a:t>
            </a:r>
            <a:endParaRPr>
              <a:solidFill>
                <a:schemeClr val="lt1"/>
              </a:solidFill>
              <a:latin typeface="Pacifico"/>
              <a:ea typeface="Pacifico"/>
              <a:cs typeface="Pacifico"/>
              <a:sym typeface="Pacifico"/>
            </a:endParaRPr>
          </a:p>
        </p:txBody>
      </p:sp>
      <p:sp>
        <p:nvSpPr>
          <p:cNvPr id="236" name="Google Shape;236;p47"/>
          <p:cNvSpPr txBox="1"/>
          <p:nvPr/>
        </p:nvSpPr>
        <p:spPr>
          <a:xfrm>
            <a:off x="2616550" y="4093223"/>
            <a:ext cx="16443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Product Manager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&amp; Information Architecture</a:t>
            </a:r>
            <a:endParaRPr b="0" i="0" sz="1400" u="none" cap="none" strike="noStrike">
              <a:solidFill>
                <a:srgbClr val="000000"/>
              </a:solidFill>
              <a:latin typeface="Arial"/>
              <a:ea typeface="Arial"/>
              <a:cs typeface="Arial"/>
              <a:sym typeface="Arial"/>
            </a:endParaRPr>
          </a:p>
        </p:txBody>
      </p:sp>
      <p:sp>
        <p:nvSpPr>
          <p:cNvPr id="237" name="Google Shape;237;p47"/>
          <p:cNvSpPr txBox="1"/>
          <p:nvPr/>
        </p:nvSpPr>
        <p:spPr>
          <a:xfrm>
            <a:off x="4791179" y="4083614"/>
            <a:ext cx="16443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Science &amp; Machine Learning Engineer</a:t>
            </a:r>
            <a:endParaRPr b="0" i="0" sz="1400" u="none" cap="none" strike="noStrike">
              <a:solidFill>
                <a:schemeClr val="dk1"/>
              </a:solidFill>
              <a:latin typeface="Calibri"/>
              <a:ea typeface="Calibri"/>
              <a:cs typeface="Calibri"/>
              <a:sym typeface="Calibri"/>
            </a:endParaRPr>
          </a:p>
        </p:txBody>
      </p:sp>
      <p:sp>
        <p:nvSpPr>
          <p:cNvPr id="238" name="Google Shape;238;p47"/>
          <p:cNvSpPr txBox="1"/>
          <p:nvPr/>
        </p:nvSpPr>
        <p:spPr>
          <a:xfrm>
            <a:off x="7009138" y="4083614"/>
            <a:ext cx="1644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Architecture &amp; Engineering</a:t>
            </a:r>
            <a:endParaRPr b="0" i="0" sz="1400" u="none" cap="none" strike="noStrike">
              <a:solidFill>
                <a:schemeClr val="dk1"/>
              </a:solidFill>
              <a:latin typeface="Calibri"/>
              <a:ea typeface="Calibri"/>
              <a:cs typeface="Calibri"/>
              <a:sym typeface="Calibri"/>
            </a:endParaRPr>
          </a:p>
        </p:txBody>
      </p:sp>
      <p:sp>
        <p:nvSpPr>
          <p:cNvPr id="239" name="Google Shape;239;p47"/>
          <p:cNvSpPr txBox="1"/>
          <p:nvPr/>
        </p:nvSpPr>
        <p:spPr>
          <a:xfrm>
            <a:off x="5151618" y="3165907"/>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sp>
        <p:nvSpPr>
          <p:cNvPr id="240" name="Google Shape;240;p47"/>
          <p:cNvSpPr txBox="1"/>
          <p:nvPr/>
        </p:nvSpPr>
        <p:spPr>
          <a:xfrm>
            <a:off x="3033485" y="3204486"/>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sp>
        <p:nvSpPr>
          <p:cNvPr id="241" name="Google Shape;241;p47"/>
          <p:cNvSpPr txBox="1"/>
          <p:nvPr/>
        </p:nvSpPr>
        <p:spPr>
          <a:xfrm>
            <a:off x="773273" y="3195502"/>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EDA - location-based weather dataset</a:t>
            </a:r>
            <a:endParaRPr/>
          </a:p>
        </p:txBody>
      </p:sp>
      <p:sp>
        <p:nvSpPr>
          <p:cNvPr id="512" name="Google Shape;512;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SzPts val="1600"/>
              <a:buChar char="-"/>
            </a:pPr>
            <a:r>
              <a:rPr lang="en" sz="1900"/>
              <a:t>Joined weather with planting zone by closest geospatial coordinates</a:t>
            </a:r>
            <a:endParaRPr sz="1900"/>
          </a:p>
          <a:p>
            <a:pPr indent="-304800" lvl="1" marL="914400" rtl="0" algn="l">
              <a:lnSpc>
                <a:spcPct val="90000"/>
              </a:lnSpc>
              <a:spcBef>
                <a:spcPts val="0"/>
              </a:spcBef>
              <a:spcAft>
                <a:spcPts val="0"/>
              </a:spcAft>
              <a:buSzPts val="1200"/>
              <a:buChar char="-"/>
            </a:pPr>
            <a:r>
              <a:rPr lang="en" sz="1600"/>
              <a:t>210 cities with 2017-2020 temperature vs 21K zip code with designated planting zone → most of zip codes will share the same weather features </a:t>
            </a:r>
            <a:endParaRPr sz="1600"/>
          </a:p>
          <a:p>
            <a:pPr indent="-330200" lvl="0" marL="457200" rtl="0" algn="l">
              <a:lnSpc>
                <a:spcPct val="90000"/>
              </a:lnSpc>
              <a:spcBef>
                <a:spcPts val="0"/>
              </a:spcBef>
              <a:spcAft>
                <a:spcPts val="0"/>
              </a:spcAft>
              <a:buSzPts val="1600"/>
              <a:buChar char="-"/>
            </a:pPr>
            <a:r>
              <a:rPr lang="en" sz="1900"/>
              <a:t>Zone has a relative normal distribution across US.</a:t>
            </a:r>
            <a:endParaRPr sz="1900"/>
          </a:p>
          <a:p>
            <a:pPr indent="-330200" lvl="0" marL="457200" rtl="0" algn="l">
              <a:lnSpc>
                <a:spcPct val="90000"/>
              </a:lnSpc>
              <a:spcBef>
                <a:spcPts val="0"/>
              </a:spcBef>
              <a:spcAft>
                <a:spcPts val="0"/>
              </a:spcAft>
              <a:buSzPts val="1600"/>
              <a:buChar char="-"/>
            </a:pPr>
            <a:r>
              <a:rPr lang="en" sz="1900"/>
              <a:t>Zone correlates with temperature over Jan - Dec </a:t>
            </a:r>
            <a:endParaRPr sz="1900"/>
          </a:p>
        </p:txBody>
      </p:sp>
      <p:pic>
        <p:nvPicPr>
          <p:cNvPr id="513" name="Google Shape;513;p74"/>
          <p:cNvPicPr preferRelativeResize="0"/>
          <p:nvPr/>
        </p:nvPicPr>
        <p:blipFill rotWithShape="1">
          <a:blip r:embed="rId3">
            <a:alphaModFix/>
          </a:blip>
          <a:srcRect b="3047" l="7934" r="17001" t="3106"/>
          <a:stretch/>
        </p:blipFill>
        <p:spPr>
          <a:xfrm>
            <a:off x="3050163" y="2972838"/>
            <a:ext cx="3350376" cy="2169051"/>
          </a:xfrm>
          <a:prstGeom prst="rect">
            <a:avLst/>
          </a:prstGeom>
          <a:noFill/>
          <a:ln>
            <a:noFill/>
          </a:ln>
        </p:spPr>
      </p:pic>
      <p:pic>
        <p:nvPicPr>
          <p:cNvPr id="514" name="Google Shape;514;p74"/>
          <p:cNvPicPr preferRelativeResize="0"/>
          <p:nvPr/>
        </p:nvPicPr>
        <p:blipFill rotWithShape="1">
          <a:blip r:embed="rId4">
            <a:alphaModFix/>
          </a:blip>
          <a:srcRect b="2606" l="8272" r="18326" t="3915"/>
          <a:stretch/>
        </p:blipFill>
        <p:spPr>
          <a:xfrm>
            <a:off x="6149900" y="3021088"/>
            <a:ext cx="3142493" cy="2072526"/>
          </a:xfrm>
          <a:prstGeom prst="rect">
            <a:avLst/>
          </a:prstGeom>
          <a:noFill/>
          <a:ln>
            <a:noFill/>
          </a:ln>
        </p:spPr>
      </p:pic>
      <p:pic>
        <p:nvPicPr>
          <p:cNvPr id="515" name="Google Shape;515;p74"/>
          <p:cNvPicPr preferRelativeResize="0"/>
          <p:nvPr/>
        </p:nvPicPr>
        <p:blipFill rotWithShape="1">
          <a:blip r:embed="rId5">
            <a:alphaModFix/>
          </a:blip>
          <a:srcRect b="0" l="0" r="0" t="0"/>
          <a:stretch/>
        </p:blipFill>
        <p:spPr>
          <a:xfrm>
            <a:off x="0" y="2972825"/>
            <a:ext cx="3142500" cy="2063732"/>
          </a:xfrm>
          <a:prstGeom prst="rect">
            <a:avLst/>
          </a:prstGeom>
          <a:noFill/>
          <a:ln>
            <a:noFill/>
          </a:ln>
        </p:spPr>
      </p:pic>
      <p:grpSp>
        <p:nvGrpSpPr>
          <p:cNvPr id="516" name="Google Shape;516;p74"/>
          <p:cNvGrpSpPr/>
          <p:nvPr/>
        </p:nvGrpSpPr>
        <p:grpSpPr>
          <a:xfrm>
            <a:off x="7336609" y="-765521"/>
            <a:ext cx="2523655" cy="2065612"/>
            <a:chOff x="-890270" y="-314536"/>
            <a:chExt cx="2523655" cy="2065612"/>
          </a:xfrm>
        </p:grpSpPr>
        <p:pic>
          <p:nvPicPr>
            <p:cNvPr id="517" name="Google Shape;517;p74"/>
            <p:cNvPicPr preferRelativeResize="0"/>
            <p:nvPr/>
          </p:nvPicPr>
          <p:blipFill rotWithShape="1">
            <a:blip r:embed="rId6">
              <a:alphaModFix/>
            </a:blip>
            <a:srcRect b="0" l="0" r="0" t="0"/>
            <a:stretch/>
          </p:blipFill>
          <p:spPr>
            <a:xfrm rot="-603588">
              <a:off x="-759484" y="-130012"/>
              <a:ext cx="2262084" cy="1696563"/>
            </a:xfrm>
            <a:prstGeom prst="rect">
              <a:avLst/>
            </a:prstGeom>
            <a:noFill/>
            <a:ln>
              <a:noFill/>
            </a:ln>
          </p:spPr>
        </p:pic>
        <p:sp>
          <p:nvSpPr>
            <p:cNvPr id="518" name="Google Shape;518;p74"/>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Model</a:t>
            </a:r>
            <a:endParaRPr/>
          </a:p>
        </p:txBody>
      </p:sp>
      <p:pic>
        <p:nvPicPr>
          <p:cNvPr id="524" name="Google Shape;524;p75"/>
          <p:cNvPicPr preferRelativeResize="0"/>
          <p:nvPr/>
        </p:nvPicPr>
        <p:blipFill rotWithShape="1">
          <a:blip r:embed="rId3">
            <a:alphaModFix/>
          </a:blip>
          <a:srcRect b="12105" l="7750" r="20749" t="8308"/>
          <a:stretch/>
        </p:blipFill>
        <p:spPr>
          <a:xfrm>
            <a:off x="1883200" y="2916300"/>
            <a:ext cx="2171125" cy="1912650"/>
          </a:xfrm>
          <a:prstGeom prst="rect">
            <a:avLst/>
          </a:prstGeom>
          <a:noFill/>
          <a:ln>
            <a:noFill/>
          </a:ln>
        </p:spPr>
      </p:pic>
      <p:sp>
        <p:nvSpPr>
          <p:cNvPr id="525" name="Google Shape;525;p75"/>
          <p:cNvSpPr txBox="1"/>
          <p:nvPr/>
        </p:nvSpPr>
        <p:spPr>
          <a:xfrm>
            <a:off x="3540275" y="3012700"/>
            <a:ext cx="478200" cy="4002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Calibri"/>
                <a:ea typeface="Calibri"/>
                <a:cs typeface="Calibri"/>
                <a:sym typeface="Calibri"/>
              </a:rPr>
              <a:t>10a</a:t>
            </a:r>
            <a:endParaRPr b="1" i="0" sz="1400" u="none" cap="none" strike="noStrike">
              <a:solidFill>
                <a:srgbClr val="FFFFFF"/>
              </a:solidFill>
              <a:latin typeface="Calibri"/>
              <a:ea typeface="Calibri"/>
              <a:cs typeface="Calibri"/>
              <a:sym typeface="Calibri"/>
            </a:endParaRPr>
          </a:p>
        </p:txBody>
      </p:sp>
      <p:sp>
        <p:nvSpPr>
          <p:cNvPr id="526" name="Google Shape;526;p75"/>
          <p:cNvSpPr txBox="1"/>
          <p:nvPr/>
        </p:nvSpPr>
        <p:spPr>
          <a:xfrm>
            <a:off x="3382500" y="4414675"/>
            <a:ext cx="478200" cy="4002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Calibri"/>
                <a:ea typeface="Calibri"/>
                <a:cs typeface="Calibri"/>
                <a:sym typeface="Calibri"/>
              </a:rPr>
              <a:t>9b</a:t>
            </a:r>
            <a:endParaRPr b="1" i="0" sz="1400" u="none" cap="none" strike="noStrike">
              <a:solidFill>
                <a:srgbClr val="FFFFFF"/>
              </a:solidFill>
              <a:latin typeface="Calibri"/>
              <a:ea typeface="Calibri"/>
              <a:cs typeface="Calibri"/>
              <a:sym typeface="Calibri"/>
            </a:endParaRPr>
          </a:p>
        </p:txBody>
      </p:sp>
      <p:pic>
        <p:nvPicPr>
          <p:cNvPr id="527" name="Google Shape;527;p75"/>
          <p:cNvPicPr preferRelativeResize="0"/>
          <p:nvPr/>
        </p:nvPicPr>
        <p:blipFill rotWithShape="1">
          <a:blip r:embed="rId4">
            <a:alphaModFix/>
          </a:blip>
          <a:srcRect b="0" l="0" r="0" t="0"/>
          <a:stretch/>
        </p:blipFill>
        <p:spPr>
          <a:xfrm>
            <a:off x="5113875" y="2106088"/>
            <a:ext cx="504113" cy="1057037"/>
          </a:xfrm>
          <a:prstGeom prst="rect">
            <a:avLst/>
          </a:prstGeom>
          <a:noFill/>
          <a:ln>
            <a:noFill/>
          </a:ln>
        </p:spPr>
      </p:pic>
      <p:pic>
        <p:nvPicPr>
          <p:cNvPr id="528" name="Google Shape;528;p75"/>
          <p:cNvPicPr preferRelativeResize="0"/>
          <p:nvPr/>
        </p:nvPicPr>
        <p:blipFill rotWithShape="1">
          <a:blip r:embed="rId5">
            <a:alphaModFix/>
          </a:blip>
          <a:srcRect b="0" l="0" r="0" t="0"/>
          <a:stretch/>
        </p:blipFill>
        <p:spPr>
          <a:xfrm>
            <a:off x="4962573" y="3182263"/>
            <a:ext cx="806725" cy="806725"/>
          </a:xfrm>
          <a:prstGeom prst="rect">
            <a:avLst/>
          </a:prstGeom>
          <a:noFill/>
          <a:ln>
            <a:noFill/>
          </a:ln>
        </p:spPr>
      </p:pic>
      <p:pic>
        <p:nvPicPr>
          <p:cNvPr id="529" name="Google Shape;529;p75"/>
          <p:cNvPicPr preferRelativeResize="0"/>
          <p:nvPr/>
        </p:nvPicPr>
        <p:blipFill rotWithShape="1">
          <a:blip r:embed="rId6">
            <a:alphaModFix/>
          </a:blip>
          <a:srcRect b="0" l="0" r="0" t="0"/>
          <a:stretch/>
        </p:blipFill>
        <p:spPr>
          <a:xfrm>
            <a:off x="4933411" y="4008150"/>
            <a:ext cx="865059" cy="806725"/>
          </a:xfrm>
          <a:prstGeom prst="rect">
            <a:avLst/>
          </a:prstGeom>
          <a:noFill/>
          <a:ln>
            <a:noFill/>
          </a:ln>
        </p:spPr>
      </p:pic>
      <p:pic>
        <p:nvPicPr>
          <p:cNvPr id="530" name="Google Shape;530;p75"/>
          <p:cNvPicPr preferRelativeResize="0"/>
          <p:nvPr/>
        </p:nvPicPr>
        <p:blipFill rotWithShape="1">
          <a:blip r:embed="rId7">
            <a:alphaModFix/>
          </a:blip>
          <a:srcRect b="9815" l="4541" r="4966" t="12839"/>
          <a:stretch/>
        </p:blipFill>
        <p:spPr>
          <a:xfrm>
            <a:off x="6086125" y="2106100"/>
            <a:ext cx="2300350" cy="2526525"/>
          </a:xfrm>
          <a:prstGeom prst="rect">
            <a:avLst/>
          </a:prstGeom>
          <a:noFill/>
          <a:ln>
            <a:noFill/>
          </a:ln>
        </p:spPr>
      </p:pic>
      <p:pic>
        <p:nvPicPr>
          <p:cNvPr id="531" name="Google Shape;531;p75"/>
          <p:cNvPicPr preferRelativeResize="0"/>
          <p:nvPr/>
        </p:nvPicPr>
        <p:blipFill rotWithShape="1">
          <a:blip r:embed="rId8">
            <a:alphaModFix/>
          </a:blip>
          <a:srcRect b="0" l="0" r="0" t="0"/>
          <a:stretch/>
        </p:blipFill>
        <p:spPr>
          <a:xfrm>
            <a:off x="261325" y="1803000"/>
            <a:ext cx="2264275" cy="1517975"/>
          </a:xfrm>
          <a:prstGeom prst="rect">
            <a:avLst/>
          </a:prstGeom>
          <a:noFill/>
          <a:ln>
            <a:noFill/>
          </a:ln>
        </p:spPr>
      </p:pic>
      <p:sp>
        <p:nvSpPr>
          <p:cNvPr id="532" name="Google Shape;532;p75"/>
          <p:cNvSpPr/>
          <p:nvPr/>
        </p:nvSpPr>
        <p:spPr>
          <a:xfrm flipH="1" rot="10800000">
            <a:off x="1104925" y="3361625"/>
            <a:ext cx="704400" cy="852900"/>
          </a:xfrm>
          <a:prstGeom prst="bentArrow">
            <a:avLst>
              <a:gd fmla="val 25000" name="adj1"/>
              <a:gd fmla="val 26141"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5"/>
          <p:cNvSpPr txBox="1"/>
          <p:nvPr/>
        </p:nvSpPr>
        <p:spPr>
          <a:xfrm>
            <a:off x="490375" y="3645525"/>
            <a:ext cx="672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accent4"/>
                </a:solidFill>
                <a:latin typeface="Calibri"/>
                <a:ea typeface="Calibri"/>
                <a:cs typeface="Calibri"/>
                <a:sym typeface="Calibri"/>
              </a:rPr>
              <a:t>Filter</a:t>
            </a:r>
            <a:endParaRPr b="1" i="0" sz="1600" u="none" cap="none" strike="noStrike">
              <a:solidFill>
                <a:schemeClr val="accent4"/>
              </a:solidFill>
              <a:latin typeface="Calibri"/>
              <a:ea typeface="Calibri"/>
              <a:cs typeface="Calibri"/>
              <a:sym typeface="Calibri"/>
            </a:endParaRPr>
          </a:p>
        </p:txBody>
      </p:sp>
      <p:sp>
        <p:nvSpPr>
          <p:cNvPr id="534" name="Google Shape;534;p75"/>
          <p:cNvSpPr txBox="1"/>
          <p:nvPr/>
        </p:nvSpPr>
        <p:spPr>
          <a:xfrm>
            <a:off x="455150" y="1291225"/>
            <a:ext cx="3725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Calibri"/>
                <a:ea typeface="Calibri"/>
                <a:cs typeface="Calibri"/>
                <a:sym typeface="Calibri"/>
              </a:rPr>
              <a:t>1. Filter Plant Dataset Using Zip Code</a:t>
            </a:r>
            <a:endParaRPr b="0" i="0" sz="1600" u="none" cap="none" strike="noStrike">
              <a:solidFill>
                <a:srgbClr val="000000"/>
              </a:solidFill>
              <a:latin typeface="Arial"/>
              <a:ea typeface="Arial"/>
              <a:cs typeface="Arial"/>
              <a:sym typeface="Arial"/>
            </a:endParaRPr>
          </a:p>
        </p:txBody>
      </p:sp>
      <p:sp>
        <p:nvSpPr>
          <p:cNvPr id="535" name="Google Shape;535;p75"/>
          <p:cNvSpPr txBox="1"/>
          <p:nvPr/>
        </p:nvSpPr>
        <p:spPr>
          <a:xfrm>
            <a:off x="4762225" y="1291213"/>
            <a:ext cx="3650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Calibri"/>
                <a:ea typeface="Calibri"/>
                <a:cs typeface="Calibri"/>
                <a:sym typeface="Calibri"/>
              </a:rPr>
              <a:t>2. Use DS Model to Recommend Best Plants to Grow</a:t>
            </a:r>
            <a:endParaRPr b="0" i="0" sz="1600" u="none" cap="none" strike="noStrike">
              <a:solidFill>
                <a:schemeClr val="dk1"/>
              </a:solidFill>
              <a:latin typeface="Arial"/>
              <a:ea typeface="Arial"/>
              <a:cs typeface="Arial"/>
              <a:sym typeface="Arial"/>
            </a:endParaRPr>
          </a:p>
        </p:txBody>
      </p:sp>
      <p:grpSp>
        <p:nvGrpSpPr>
          <p:cNvPr id="536" name="Google Shape;536;p75"/>
          <p:cNvGrpSpPr/>
          <p:nvPr/>
        </p:nvGrpSpPr>
        <p:grpSpPr>
          <a:xfrm>
            <a:off x="7798197" y="-700479"/>
            <a:ext cx="1971745" cy="1971745"/>
            <a:chOff x="-289032" y="-452269"/>
            <a:chExt cx="1971745" cy="1971745"/>
          </a:xfrm>
        </p:grpSpPr>
        <p:pic>
          <p:nvPicPr>
            <p:cNvPr id="537" name="Google Shape;537;p75"/>
            <p:cNvPicPr preferRelativeResize="0"/>
            <p:nvPr/>
          </p:nvPicPr>
          <p:blipFill rotWithShape="1">
            <a:blip r:embed="rId9">
              <a:alphaModFix/>
            </a:blip>
            <a:srcRect b="0" l="0" r="0" t="0"/>
            <a:stretch/>
          </p:blipFill>
          <p:spPr>
            <a:xfrm rot="-603584">
              <a:off x="-153562" y="-316799"/>
              <a:ext cx="1700805" cy="1700805"/>
            </a:xfrm>
            <a:prstGeom prst="rect">
              <a:avLst/>
            </a:prstGeom>
            <a:noFill/>
            <a:ln>
              <a:noFill/>
            </a:ln>
          </p:spPr>
        </p:pic>
        <p:sp>
          <p:nvSpPr>
            <p:cNvPr id="538" name="Google Shape;538;p75"/>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Model </a:t>
            </a:r>
            <a:endParaRPr/>
          </a:p>
        </p:txBody>
      </p:sp>
      <p:sp>
        <p:nvSpPr>
          <p:cNvPr id="544" name="Google Shape;544;p76"/>
          <p:cNvSpPr txBox="1"/>
          <p:nvPr>
            <p:ph idx="1" type="body"/>
          </p:nvPr>
        </p:nvSpPr>
        <p:spPr>
          <a:xfrm>
            <a:off x="144225" y="1140525"/>
            <a:ext cx="52521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90000"/>
              </a:lnSpc>
              <a:spcBef>
                <a:spcPts val="0"/>
              </a:spcBef>
              <a:spcAft>
                <a:spcPts val="0"/>
              </a:spcAft>
              <a:buSzPts val="1500"/>
              <a:buChar char="-"/>
            </a:pPr>
            <a:r>
              <a:rPr lang="en" sz="1800"/>
              <a:t>Given the user’s zip code, we find zone, sunhour, temp_bucket based on tmax and tmin → subset plant data that meet above criteria</a:t>
            </a:r>
            <a:endParaRPr sz="1800"/>
          </a:p>
          <a:p>
            <a:pPr indent="-323850" lvl="0" marL="457200" rtl="0" algn="l">
              <a:lnSpc>
                <a:spcPct val="90000"/>
              </a:lnSpc>
              <a:spcBef>
                <a:spcPts val="0"/>
              </a:spcBef>
              <a:spcAft>
                <a:spcPts val="0"/>
              </a:spcAft>
              <a:buSzPts val="1500"/>
              <a:buChar char="-"/>
            </a:pPr>
            <a:r>
              <a:rPr lang="en" sz="1800"/>
              <a:t>Remove the features have &gt;50% null value</a:t>
            </a:r>
            <a:endParaRPr sz="1800"/>
          </a:p>
          <a:p>
            <a:pPr indent="-323850" lvl="0" marL="457200" rtl="0" algn="l">
              <a:lnSpc>
                <a:spcPct val="90000"/>
              </a:lnSpc>
              <a:spcBef>
                <a:spcPts val="0"/>
              </a:spcBef>
              <a:spcAft>
                <a:spcPts val="0"/>
              </a:spcAft>
              <a:buSzPts val="1500"/>
              <a:buChar char="-"/>
            </a:pPr>
            <a:r>
              <a:rPr lang="en" sz="1800"/>
              <a:t>PCA and selected cutoff at 95% explained ratio </a:t>
            </a:r>
            <a:endParaRPr sz="1800"/>
          </a:p>
          <a:p>
            <a:pPr indent="-342900" lvl="0" marL="457200" rtl="0" algn="l">
              <a:lnSpc>
                <a:spcPct val="90000"/>
              </a:lnSpc>
              <a:spcBef>
                <a:spcPts val="0"/>
              </a:spcBef>
              <a:spcAft>
                <a:spcPts val="0"/>
              </a:spcAft>
              <a:buSzPts val="1800"/>
              <a:buChar char="-"/>
            </a:pPr>
            <a:r>
              <a:rPr lang="en"/>
              <a:t>Modeling:</a:t>
            </a:r>
            <a:endParaRPr/>
          </a:p>
          <a:p>
            <a:pPr indent="-317500" lvl="1" marL="914400" rtl="0" algn="l">
              <a:lnSpc>
                <a:spcPct val="90000"/>
              </a:lnSpc>
              <a:spcBef>
                <a:spcPts val="0"/>
              </a:spcBef>
              <a:spcAft>
                <a:spcPts val="0"/>
              </a:spcAft>
              <a:buSzPts val="1400"/>
              <a:buChar char="-"/>
            </a:pPr>
            <a:r>
              <a:rPr lang="en"/>
              <a:t>DBSCAN to select optimum number of clusters → all -1 label, no proper cluster found</a:t>
            </a:r>
            <a:endParaRPr/>
          </a:p>
          <a:p>
            <a:pPr indent="-317500" lvl="1" marL="914400" rtl="0" algn="l">
              <a:lnSpc>
                <a:spcPct val="90000"/>
              </a:lnSpc>
              <a:spcBef>
                <a:spcPts val="0"/>
              </a:spcBef>
              <a:spcAft>
                <a:spcPts val="0"/>
              </a:spcAft>
              <a:buSzPts val="1400"/>
              <a:buChar char="-"/>
            </a:pPr>
            <a:r>
              <a:rPr lang="en"/>
              <a:t>KMeans, gridsearch give k=300 with silhouette score of 0.18. </a:t>
            </a:r>
            <a:endParaRPr/>
          </a:p>
        </p:txBody>
      </p:sp>
      <p:pic>
        <p:nvPicPr>
          <p:cNvPr id="545" name="Google Shape;545;p76"/>
          <p:cNvPicPr preferRelativeResize="0"/>
          <p:nvPr/>
        </p:nvPicPr>
        <p:blipFill rotWithShape="1">
          <a:blip r:embed="rId3">
            <a:alphaModFix/>
          </a:blip>
          <a:srcRect b="0" l="0" r="0" t="0"/>
          <a:stretch/>
        </p:blipFill>
        <p:spPr>
          <a:xfrm>
            <a:off x="5300525" y="1140525"/>
            <a:ext cx="3693975" cy="2755825"/>
          </a:xfrm>
          <a:prstGeom prst="rect">
            <a:avLst/>
          </a:prstGeom>
          <a:noFill/>
          <a:ln>
            <a:noFill/>
          </a:ln>
        </p:spPr>
      </p:pic>
      <p:grpSp>
        <p:nvGrpSpPr>
          <p:cNvPr id="546" name="Google Shape;546;p76"/>
          <p:cNvGrpSpPr/>
          <p:nvPr/>
        </p:nvGrpSpPr>
        <p:grpSpPr>
          <a:xfrm>
            <a:off x="7260409" y="-765521"/>
            <a:ext cx="2523655" cy="2065612"/>
            <a:chOff x="-890270" y="-314536"/>
            <a:chExt cx="2523655" cy="2065612"/>
          </a:xfrm>
        </p:grpSpPr>
        <p:pic>
          <p:nvPicPr>
            <p:cNvPr id="547" name="Google Shape;547;p76"/>
            <p:cNvPicPr preferRelativeResize="0"/>
            <p:nvPr/>
          </p:nvPicPr>
          <p:blipFill rotWithShape="1">
            <a:blip r:embed="rId4">
              <a:alphaModFix/>
            </a:blip>
            <a:srcRect b="0" l="0" r="0" t="0"/>
            <a:stretch/>
          </p:blipFill>
          <p:spPr>
            <a:xfrm rot="-603588">
              <a:off x="-759484" y="-130012"/>
              <a:ext cx="2262084" cy="1696563"/>
            </a:xfrm>
            <a:prstGeom prst="rect">
              <a:avLst/>
            </a:prstGeom>
            <a:noFill/>
            <a:ln>
              <a:noFill/>
            </a:ln>
          </p:spPr>
        </p:pic>
        <p:sp>
          <p:nvSpPr>
            <p:cNvPr id="548" name="Google Shape;548;p76"/>
            <p:cNvSpPr txBox="1"/>
            <p:nvPr/>
          </p:nvSpPr>
          <p:spPr>
            <a:xfrm>
              <a:off x="76541"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2" name="Shape 552"/>
        <p:cNvGrpSpPr/>
        <p:nvPr/>
      </p:nvGrpSpPr>
      <p:grpSpPr>
        <a:xfrm>
          <a:off x="0" y="0"/>
          <a:ext cx="0" cy="0"/>
          <a:chOff x="0" y="0"/>
          <a:chExt cx="0" cy="0"/>
        </a:xfrm>
      </p:grpSpPr>
      <p:sp>
        <p:nvSpPr>
          <p:cNvPr id="553" name="Google Shape;553;p77"/>
          <p:cNvSpPr txBox="1"/>
          <p:nvPr>
            <p:ph type="title"/>
          </p:nvPr>
        </p:nvSpPr>
        <p:spPr>
          <a:xfrm>
            <a:off x="311700" y="194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b="1" lang="en" sz="1800"/>
              <a:t>Data Privacy Consideration Overview</a:t>
            </a:r>
            <a:endParaRPr b="1" sz="1800"/>
          </a:p>
          <a:p>
            <a:pPr indent="-342900" lvl="0" marL="457200" rtl="0" algn="l">
              <a:lnSpc>
                <a:spcPct val="90000"/>
              </a:lnSpc>
              <a:spcBef>
                <a:spcPts val="0"/>
              </a:spcBef>
              <a:spcAft>
                <a:spcPts val="0"/>
              </a:spcAft>
              <a:buSzPts val="1800"/>
              <a:buChar char="-"/>
            </a:pPr>
            <a:r>
              <a:rPr i="1" lang="en" sz="1500"/>
              <a:t>Team Name: Green Thumb AI</a:t>
            </a:r>
            <a:br>
              <a:rPr i="1" lang="en" sz="1500"/>
            </a:br>
            <a:r>
              <a:rPr i="1" lang="en" sz="1500"/>
              <a:t>Description:</a:t>
            </a:r>
            <a:r>
              <a:rPr i="1" lang="en" sz="1800"/>
              <a:t> </a:t>
            </a:r>
            <a:r>
              <a:rPr i="1" lang="en" sz="1200"/>
              <a:t>Algorithm that suggests recommendations for what to plant in the small garden based on</a:t>
            </a:r>
            <a:br>
              <a:rPr i="1" lang="en" sz="1200"/>
            </a:br>
            <a:r>
              <a:rPr i="1" lang="en" sz="1200"/>
              <a:t>initial environmental conditions.</a:t>
            </a:r>
            <a:endParaRPr i="1" sz="1200"/>
          </a:p>
          <a:p>
            <a:pPr indent="-342900" lvl="0" marL="457200" rtl="0" algn="l">
              <a:lnSpc>
                <a:spcPct val="90000"/>
              </a:lnSpc>
              <a:spcBef>
                <a:spcPts val="0"/>
              </a:spcBef>
              <a:spcAft>
                <a:spcPts val="0"/>
              </a:spcAft>
              <a:buSzPts val="1800"/>
              <a:buChar char="-"/>
            </a:pPr>
            <a:r>
              <a:t/>
            </a:r>
            <a:endParaRPr i="1" sz="1800"/>
          </a:p>
        </p:txBody>
      </p:sp>
      <p:graphicFrame>
        <p:nvGraphicFramePr>
          <p:cNvPr id="554" name="Google Shape;554;p77"/>
          <p:cNvGraphicFramePr/>
          <p:nvPr/>
        </p:nvGraphicFramePr>
        <p:xfrm>
          <a:off x="397900" y="1276900"/>
          <a:ext cx="3000000" cy="3000000"/>
        </p:xfrm>
        <a:graphic>
          <a:graphicData uri="http://schemas.openxmlformats.org/drawingml/2006/table">
            <a:tbl>
              <a:tblPr>
                <a:noFill/>
                <a:tableStyleId>{DEED1064-D72B-4227-A81D-0ED568952F7A}</a:tableStyleId>
              </a:tblPr>
              <a:tblGrid>
                <a:gridCol w="2788150"/>
                <a:gridCol w="2788150"/>
                <a:gridCol w="2788150"/>
              </a:tblGrid>
              <a:tr h="8860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Data Privacy Consideration</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In-Scope for Capstone Project to address.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Actions: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Out-Scope for Capstone Project to address.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Possible solution:</a:t>
                      </a:r>
                      <a:endParaRPr b="1" sz="1400" u="none" cap="none" strike="noStrike"/>
                    </a:p>
                  </a:txBody>
                  <a:tcPr marT="91425" marB="91425" marR="91425" marL="91425"/>
                </a:tc>
              </a:tr>
              <a:tr h="852050">
                <a:tc>
                  <a:txBody>
                    <a:bodyPr/>
                    <a:lstStyle/>
                    <a:p>
                      <a:pPr indent="0" lvl="0" marL="0" marR="0" rtl="0" algn="l">
                        <a:lnSpc>
                          <a:spcPct val="115000"/>
                        </a:lnSpc>
                        <a:spcBef>
                          <a:spcPts val="0"/>
                        </a:spcBef>
                        <a:spcAft>
                          <a:spcPts val="0"/>
                        </a:spcAft>
                        <a:buClr>
                          <a:srgbClr val="000000"/>
                        </a:buClr>
                        <a:buSzPts val="1200"/>
                        <a:buFont typeface="Arial"/>
                        <a:buNone/>
                      </a:pPr>
                      <a:r>
                        <a:rPr lang="en" sz="1200" u="sng" cap="none" strike="noStrike">
                          <a:solidFill>
                            <a:schemeClr val="hlink"/>
                          </a:solidFill>
                          <a:highlight>
                            <a:srgbClr val="FFFFFF"/>
                          </a:highlight>
                          <a:hlinkClick r:id="rId3"/>
                        </a:rPr>
                        <a:t>FTC Principles circa 2012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Data Collection (Zip Code). We do not persist this data and we do not aggregate or persist with IP tracing or tracking.</a:t>
                      </a:r>
                      <a:br>
                        <a:rPr lang="en" sz="1400" u="none" cap="none" strike="noStrike"/>
                      </a:br>
                      <a:r>
                        <a:rPr lang="en" sz="1400" u="none" cap="none" strike="noStrike"/>
                        <a:t>Data Usage is within the session state and is ephemeral.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Security considerations, should be designed and implemented for production. Current state of system can implement B2C/B2B RBAC and identity management for AuthN/AuthZ requirements.</a:t>
                      </a:r>
                      <a:endParaRPr sz="1400" u="none" cap="none" strike="noStrike"/>
                    </a:p>
                  </a:txBody>
                  <a:tcPr marT="91425" marB="91425" marR="91425" marL="91425"/>
                </a:tc>
              </a:tr>
              <a:tr h="852050">
                <a:tc>
                  <a:txBody>
                    <a:bodyPr/>
                    <a:lstStyle/>
                    <a:p>
                      <a:pPr indent="0" lvl="0" marL="0" marR="0" rtl="0" algn="l">
                        <a:lnSpc>
                          <a:spcPct val="115000"/>
                        </a:lnSpc>
                        <a:spcBef>
                          <a:spcPts val="0"/>
                        </a:spcBef>
                        <a:spcAft>
                          <a:spcPts val="0"/>
                        </a:spcAft>
                        <a:buClr>
                          <a:srgbClr val="000000"/>
                        </a:buClr>
                        <a:buSzPts val="1200"/>
                        <a:buFont typeface="Arial"/>
                        <a:buNone/>
                      </a:pPr>
                      <a:r>
                        <a:rPr lang="en" sz="1200" u="sng" cap="none" strike="noStrike">
                          <a:solidFill>
                            <a:schemeClr val="hlink"/>
                          </a:solidFill>
                          <a:highlight>
                            <a:srgbClr val="FFFFFF"/>
                          </a:highlight>
                          <a:hlinkClick r:id="rId4"/>
                        </a:rPr>
                        <a:t>CALOPPA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There is no tracking via web or mobile.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Azure platform is used for hosting in the cloud</a:t>
                      </a:r>
                      <a:br>
                        <a:rPr lang="en" sz="1400" u="none" cap="none" strike="noStrike"/>
                      </a:br>
                      <a:r>
                        <a:rPr lang="en" sz="1100" u="sng" cap="none" strike="noStrike">
                          <a:solidFill>
                            <a:schemeClr val="hlink"/>
                          </a:solidFill>
                          <a:hlinkClick r:id="rId5"/>
                        </a:rPr>
                        <a:t>Data Privacy in the Trusted Cloud | Microsoft Azure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(BCOM) PCI-DSSv3  will not be enabled in this feasbillity version, but is a consideration for production ready edition. </a:t>
                      </a:r>
                      <a:endParaRPr sz="1400" u="none" cap="none" strike="noStrike"/>
                    </a:p>
                  </a:txBody>
                  <a:tcPr marT="91425" marB="91425" marR="91425" marL="91425"/>
                </a:tc>
              </a:tr>
            </a:tbl>
          </a:graphicData>
        </a:graphic>
      </p:graphicFrame>
      <p:grpSp>
        <p:nvGrpSpPr>
          <p:cNvPr id="555" name="Google Shape;555;p77"/>
          <p:cNvGrpSpPr/>
          <p:nvPr/>
        </p:nvGrpSpPr>
        <p:grpSpPr>
          <a:xfrm>
            <a:off x="7874397" y="-852879"/>
            <a:ext cx="1971745" cy="1971745"/>
            <a:chOff x="-289032" y="-452269"/>
            <a:chExt cx="1971745" cy="1971745"/>
          </a:xfrm>
        </p:grpSpPr>
        <p:pic>
          <p:nvPicPr>
            <p:cNvPr id="556" name="Google Shape;556;p77"/>
            <p:cNvPicPr preferRelativeResize="0"/>
            <p:nvPr/>
          </p:nvPicPr>
          <p:blipFill rotWithShape="1">
            <a:blip r:embed="rId6">
              <a:alphaModFix/>
            </a:blip>
            <a:srcRect b="0" l="0" r="0" t="0"/>
            <a:stretch/>
          </p:blipFill>
          <p:spPr>
            <a:xfrm rot="-603584">
              <a:off x="-153562" y="-316799"/>
              <a:ext cx="1700805" cy="1700805"/>
            </a:xfrm>
            <a:prstGeom prst="rect">
              <a:avLst/>
            </a:prstGeom>
            <a:noFill/>
            <a:ln>
              <a:noFill/>
            </a:ln>
          </p:spPr>
        </p:pic>
        <p:sp>
          <p:nvSpPr>
            <p:cNvPr id="557" name="Google Shape;557;p77"/>
            <p:cNvSpPr txBox="1"/>
            <p:nvPr/>
          </p:nvSpPr>
          <p:spPr>
            <a:xfrm>
              <a:off x="272955" y="348938"/>
              <a:ext cx="8802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61" name="Shape 561"/>
        <p:cNvGrpSpPr/>
        <p:nvPr/>
      </p:nvGrpSpPr>
      <p:grpSpPr>
        <a:xfrm>
          <a:off x="0" y="0"/>
          <a:ext cx="0" cy="0"/>
          <a:chOff x="0" y="0"/>
          <a:chExt cx="0" cy="0"/>
        </a:xfrm>
      </p:grpSpPr>
      <p:sp>
        <p:nvSpPr>
          <p:cNvPr id="562" name="Google Shape;562;p78"/>
          <p:cNvSpPr txBox="1"/>
          <p:nvPr>
            <p:ph type="title"/>
          </p:nvPr>
        </p:nvSpPr>
        <p:spPr>
          <a:xfrm>
            <a:off x="360750" y="2814625"/>
            <a:ext cx="3594300" cy="1839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000"/>
              <a:buFont typeface="Arial"/>
              <a:buNone/>
            </a:pPr>
            <a:r>
              <a:rPr lang="en" sz="4800">
                <a:latin typeface="Pacifico"/>
                <a:ea typeface="Pacifico"/>
                <a:cs typeface="Pacifico"/>
                <a:sym typeface="Pacifico"/>
              </a:rPr>
              <a:t>Next Steps</a:t>
            </a:r>
            <a:br>
              <a:rPr lang="en" sz="4800">
                <a:latin typeface="Pacifico"/>
                <a:ea typeface="Pacifico"/>
                <a:cs typeface="Pacifico"/>
                <a:sym typeface="Pacifico"/>
              </a:rPr>
            </a:br>
            <a:r>
              <a:rPr lang="en" sz="2300">
                <a:latin typeface="Calibri"/>
                <a:ea typeface="Calibri"/>
                <a:cs typeface="Calibri"/>
                <a:sym typeface="Calibri"/>
              </a:rPr>
              <a:t>Post MVP</a:t>
            </a:r>
            <a:endParaRPr sz="2300">
              <a:latin typeface="Calibri"/>
              <a:ea typeface="Calibri"/>
              <a:cs typeface="Calibri"/>
              <a:sym typeface="Calibri"/>
            </a:endParaRPr>
          </a:p>
        </p:txBody>
      </p:sp>
      <p:pic>
        <p:nvPicPr>
          <p:cNvPr id="563" name="Google Shape;563;p78"/>
          <p:cNvPicPr preferRelativeResize="0"/>
          <p:nvPr/>
        </p:nvPicPr>
        <p:blipFill rotWithShape="1">
          <a:blip r:embed="rId3">
            <a:alphaModFix/>
          </a:blip>
          <a:srcRect b="27647" l="0" r="0" t="18244"/>
          <a:stretch/>
        </p:blipFill>
        <p:spPr>
          <a:xfrm>
            <a:off x="20" y="10"/>
            <a:ext cx="9144000" cy="278752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564" name="Google Shape;564;p78"/>
          <p:cNvSpPr txBox="1"/>
          <p:nvPr>
            <p:ph idx="1" type="body"/>
          </p:nvPr>
        </p:nvSpPr>
        <p:spPr>
          <a:xfrm>
            <a:off x="3760075" y="2814625"/>
            <a:ext cx="5022000" cy="1839600"/>
          </a:xfrm>
          <a:prstGeom prst="rect">
            <a:avLst/>
          </a:prstGeom>
          <a:noFill/>
          <a:ln>
            <a:noFill/>
          </a:ln>
        </p:spPr>
        <p:txBody>
          <a:bodyPr anchorCtr="0" anchor="ctr" bIns="45700" lIns="91425" spcFirstLastPara="1" rIns="91425" wrap="square" tIns="45700">
            <a:normAutofit/>
          </a:bodyPr>
          <a:lstStyle/>
          <a:p>
            <a:pPr indent="-241300" lvl="0" marL="457200" rtl="0" algn="l">
              <a:lnSpc>
                <a:spcPct val="90000"/>
              </a:lnSpc>
              <a:spcBef>
                <a:spcPts val="600"/>
              </a:spcBef>
              <a:spcAft>
                <a:spcPts val="0"/>
              </a:spcAft>
              <a:buSzPts val="1400"/>
              <a:buChar char="•"/>
            </a:pPr>
            <a:r>
              <a:t/>
            </a:r>
            <a:endParaRPr sz="1400"/>
          </a:p>
        </p:txBody>
      </p:sp>
      <p:pic>
        <p:nvPicPr>
          <p:cNvPr id="565" name="Google Shape;565;p78"/>
          <p:cNvPicPr preferRelativeResize="0"/>
          <p:nvPr/>
        </p:nvPicPr>
        <p:blipFill rotWithShape="1">
          <a:blip r:embed="rId4">
            <a:alphaModFix/>
          </a:blip>
          <a:srcRect b="0" l="0" r="0" t="0"/>
          <a:stretch/>
        </p:blipFill>
        <p:spPr>
          <a:xfrm rot="-6881169">
            <a:off x="8028268" y="-966843"/>
            <a:ext cx="1346885" cy="2155761"/>
          </a:xfrm>
          <a:prstGeom prst="rect">
            <a:avLst/>
          </a:prstGeom>
          <a:noFill/>
          <a:ln>
            <a:noFill/>
          </a:ln>
        </p:spPr>
      </p:pic>
      <p:sp>
        <p:nvSpPr>
          <p:cNvPr id="566" name="Google Shape;566;p78"/>
          <p:cNvSpPr txBox="1"/>
          <p:nvPr/>
        </p:nvSpPr>
        <p:spPr>
          <a:xfrm>
            <a:off x="82579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570" name="Shape 570"/>
        <p:cNvGrpSpPr/>
        <p:nvPr/>
      </p:nvGrpSpPr>
      <p:grpSpPr>
        <a:xfrm>
          <a:off x="0" y="0"/>
          <a:ext cx="0" cy="0"/>
          <a:chOff x="0" y="0"/>
          <a:chExt cx="0" cy="0"/>
        </a:xfrm>
      </p:grpSpPr>
      <p:sp>
        <p:nvSpPr>
          <p:cNvPr id="571" name="Google Shape;571;p79"/>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hand holding a plant&#10;&#10;Description automatically generated with low confidence" id="572" name="Google Shape;572;p79"/>
          <p:cNvPicPr preferRelativeResize="0"/>
          <p:nvPr/>
        </p:nvPicPr>
        <p:blipFill rotWithShape="1">
          <a:blip r:embed="rId3">
            <a:alphaModFix amt="50000"/>
          </a:blip>
          <a:srcRect b="15731" l="0" r="0" t="0"/>
          <a:stretch/>
        </p:blipFill>
        <p:spPr>
          <a:xfrm>
            <a:off x="20" y="961"/>
            <a:ext cx="9143980" cy="5142539"/>
          </a:xfrm>
          <a:prstGeom prst="rect">
            <a:avLst/>
          </a:prstGeom>
          <a:noFill/>
          <a:ln>
            <a:noFill/>
          </a:ln>
        </p:spPr>
      </p:pic>
      <p:sp>
        <p:nvSpPr>
          <p:cNvPr id="573" name="Google Shape;573;p79"/>
          <p:cNvSpPr txBox="1"/>
          <p:nvPr/>
        </p:nvSpPr>
        <p:spPr>
          <a:xfrm>
            <a:off x="822075" y="1016850"/>
            <a:ext cx="2615100" cy="2175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Thank</a:t>
            </a:r>
            <a:endParaRPr b="0" i="0" sz="1400" u="none" cap="none" strike="noStrike">
              <a:solidFill>
                <a:srgbClr val="000000"/>
              </a:solidFill>
              <a:latin typeface="Pacifico"/>
              <a:ea typeface="Pacifico"/>
              <a:cs typeface="Pacifico"/>
              <a:sym typeface="Pacifico"/>
            </a:endParaRPr>
          </a:p>
          <a:p>
            <a:pPr indent="0" lvl="0" marL="0" marR="0" rtl="0" algn="ctr">
              <a:lnSpc>
                <a:spcPct val="90000"/>
              </a:lnSpc>
              <a:spcBef>
                <a:spcPts val="60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You</a:t>
            </a:r>
            <a:endParaRPr b="0" i="0" sz="6000" u="none" cap="none" strike="noStrike">
              <a:solidFill>
                <a:srgbClr val="FFFFFF"/>
              </a:solidFill>
              <a:latin typeface="Pacifico"/>
              <a:ea typeface="Pacifico"/>
              <a:cs typeface="Pacifico"/>
              <a:sym typeface="Pacifico"/>
            </a:endParaRPr>
          </a:p>
        </p:txBody>
      </p:sp>
      <p:pic>
        <p:nvPicPr>
          <p:cNvPr id="574" name="Google Shape;574;p79"/>
          <p:cNvPicPr preferRelativeResize="0"/>
          <p:nvPr/>
        </p:nvPicPr>
        <p:blipFill rotWithShape="1">
          <a:blip r:embed="rId4">
            <a:alphaModFix/>
          </a:blip>
          <a:srcRect b="0" l="0" r="0" t="0"/>
          <a:stretch/>
        </p:blipFill>
        <p:spPr>
          <a:xfrm rot="-6881169">
            <a:off x="8028268" y="-966843"/>
            <a:ext cx="1346885" cy="2155761"/>
          </a:xfrm>
          <a:prstGeom prst="rect">
            <a:avLst/>
          </a:prstGeom>
          <a:noFill/>
          <a:ln>
            <a:noFill/>
          </a:ln>
        </p:spPr>
      </p:pic>
      <p:sp>
        <p:nvSpPr>
          <p:cNvPr id="575" name="Google Shape;575;p79"/>
          <p:cNvSpPr txBox="1"/>
          <p:nvPr/>
        </p:nvSpPr>
        <p:spPr>
          <a:xfrm>
            <a:off x="8257991" y="-17774"/>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8"/>
          <p:cNvPicPr preferRelativeResize="0"/>
          <p:nvPr/>
        </p:nvPicPr>
        <p:blipFill rotWithShape="1">
          <a:blip r:embed="rId3">
            <a:alphaModFix/>
          </a:blip>
          <a:srcRect b="28095" l="0" r="0" t="23444"/>
          <a:stretch/>
        </p:blipFill>
        <p:spPr>
          <a:xfrm>
            <a:off x="54525" y="880487"/>
            <a:ext cx="4838700" cy="2344925"/>
          </a:xfrm>
          <a:prstGeom prst="rect">
            <a:avLst/>
          </a:prstGeom>
          <a:noFill/>
          <a:ln>
            <a:noFill/>
          </a:ln>
        </p:spPr>
      </p:pic>
      <p:sp>
        <p:nvSpPr>
          <p:cNvPr id="247" name="Google Shape;247;p48"/>
          <p:cNvSpPr txBox="1"/>
          <p:nvPr/>
        </p:nvSpPr>
        <p:spPr>
          <a:xfrm>
            <a:off x="294025" y="3260875"/>
            <a:ext cx="4543800" cy="1071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Website and mobile app that can suggest what to plant in a hobby garden based on the number of sun hours, zone, time of year, the direction your garden is facing, and frost dates</a:t>
            </a:r>
            <a:endParaRPr b="0" i="0" sz="1600" u="none" cap="none" strike="noStrike">
              <a:solidFill>
                <a:schemeClr val="dk1"/>
              </a:solidFill>
              <a:latin typeface="Arial"/>
              <a:ea typeface="Arial"/>
              <a:cs typeface="Arial"/>
              <a:sym typeface="Arial"/>
            </a:endParaRPr>
          </a:p>
        </p:txBody>
      </p:sp>
      <p:pic>
        <p:nvPicPr>
          <p:cNvPr id="248" name="Google Shape;248;p48"/>
          <p:cNvPicPr preferRelativeResize="0"/>
          <p:nvPr/>
        </p:nvPicPr>
        <p:blipFill rotWithShape="1">
          <a:blip r:embed="rId4">
            <a:alphaModFix/>
          </a:blip>
          <a:srcRect b="0" l="0" r="0" t="0"/>
          <a:stretch/>
        </p:blipFill>
        <p:spPr>
          <a:xfrm>
            <a:off x="4937437" y="1684575"/>
            <a:ext cx="433525" cy="256700"/>
          </a:xfrm>
          <a:prstGeom prst="rect">
            <a:avLst/>
          </a:prstGeom>
          <a:noFill/>
          <a:ln>
            <a:noFill/>
          </a:ln>
        </p:spPr>
      </p:pic>
      <p:sp>
        <p:nvSpPr>
          <p:cNvPr id="249" name="Google Shape;249;p48"/>
          <p:cNvSpPr txBox="1"/>
          <p:nvPr/>
        </p:nvSpPr>
        <p:spPr>
          <a:xfrm>
            <a:off x="5474800" y="1609825"/>
            <a:ext cx="3000000" cy="406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Recommendation Technology</a:t>
            </a:r>
            <a:endParaRPr b="0" i="0" sz="1400" u="none" cap="none" strike="noStrike">
              <a:solidFill>
                <a:srgbClr val="000000"/>
              </a:solidFill>
              <a:latin typeface="Arial"/>
              <a:ea typeface="Arial"/>
              <a:cs typeface="Arial"/>
              <a:sym typeface="Arial"/>
            </a:endParaRPr>
          </a:p>
        </p:txBody>
      </p:sp>
      <p:pic>
        <p:nvPicPr>
          <p:cNvPr id="250" name="Google Shape;250;p48"/>
          <p:cNvPicPr preferRelativeResize="0"/>
          <p:nvPr/>
        </p:nvPicPr>
        <p:blipFill rotWithShape="1">
          <a:blip r:embed="rId4">
            <a:alphaModFix/>
          </a:blip>
          <a:srcRect b="0" l="0" r="0" t="0"/>
          <a:stretch/>
        </p:blipFill>
        <p:spPr>
          <a:xfrm>
            <a:off x="4937437" y="2603225"/>
            <a:ext cx="433525" cy="256700"/>
          </a:xfrm>
          <a:prstGeom prst="rect">
            <a:avLst/>
          </a:prstGeom>
          <a:noFill/>
          <a:ln>
            <a:noFill/>
          </a:ln>
        </p:spPr>
      </p:pic>
      <p:sp>
        <p:nvSpPr>
          <p:cNvPr id="251" name="Google Shape;251;p48"/>
          <p:cNvSpPr txBox="1"/>
          <p:nvPr/>
        </p:nvSpPr>
        <p:spPr>
          <a:xfrm>
            <a:off x="5474800" y="2417625"/>
            <a:ext cx="30000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en" sz="1600" u="none" cap="none" strike="noStrike">
                <a:solidFill>
                  <a:schemeClr val="dk1"/>
                </a:solidFill>
                <a:latin typeface="Arial"/>
                <a:ea typeface="Arial"/>
                <a:cs typeface="Arial"/>
                <a:sym typeface="Arial"/>
              </a:rPr>
              <a:t>Simplify the learning curve for beginner gardeners</a:t>
            </a:r>
            <a:endParaRPr b="0" i="0" sz="1400" u="none" cap="none" strike="noStrike">
              <a:solidFill>
                <a:schemeClr val="dk1"/>
              </a:solidFill>
              <a:latin typeface="Arial"/>
              <a:ea typeface="Arial"/>
              <a:cs typeface="Arial"/>
              <a:sym typeface="Arial"/>
            </a:endParaRPr>
          </a:p>
        </p:txBody>
      </p:sp>
      <p:sp>
        <p:nvSpPr>
          <p:cNvPr id="252" name="Google Shape;252;p48"/>
          <p:cNvSpPr txBox="1"/>
          <p:nvPr/>
        </p:nvSpPr>
        <p:spPr>
          <a:xfrm>
            <a:off x="5470550" y="3372025"/>
            <a:ext cx="30000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Make budgeting for advanced gardeners more efficient</a:t>
            </a:r>
            <a:endParaRPr b="0" i="0" sz="1400" u="none" cap="none" strike="noStrike">
              <a:solidFill>
                <a:schemeClr val="dk1"/>
              </a:solidFill>
              <a:latin typeface="Arial"/>
              <a:ea typeface="Arial"/>
              <a:cs typeface="Arial"/>
              <a:sym typeface="Arial"/>
            </a:endParaRPr>
          </a:p>
        </p:txBody>
      </p:sp>
      <p:pic>
        <p:nvPicPr>
          <p:cNvPr id="253" name="Google Shape;253;p48"/>
          <p:cNvPicPr preferRelativeResize="0"/>
          <p:nvPr/>
        </p:nvPicPr>
        <p:blipFill rotWithShape="1">
          <a:blip r:embed="rId4">
            <a:alphaModFix/>
          </a:blip>
          <a:srcRect b="0" l="0" r="0" t="0"/>
          <a:stretch/>
        </p:blipFill>
        <p:spPr>
          <a:xfrm>
            <a:off x="4937437" y="3557625"/>
            <a:ext cx="433525" cy="25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9"/>
          <p:cNvPicPr preferRelativeResize="0"/>
          <p:nvPr/>
        </p:nvPicPr>
        <p:blipFill rotWithShape="1">
          <a:blip r:embed="rId3">
            <a:alphaModFix/>
          </a:blip>
          <a:srcRect b="0" l="42109" r="0" t="0"/>
          <a:stretch/>
        </p:blipFill>
        <p:spPr>
          <a:xfrm>
            <a:off x="5060550" y="1175735"/>
            <a:ext cx="4083450" cy="3967765"/>
          </a:xfrm>
          <a:prstGeom prst="rect">
            <a:avLst/>
          </a:prstGeom>
          <a:noFill/>
          <a:ln>
            <a:noFill/>
          </a:ln>
        </p:spPr>
      </p:pic>
      <p:sp>
        <p:nvSpPr>
          <p:cNvPr id="259" name="Google Shape;25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Market Opportunity</a:t>
            </a:r>
            <a:endParaRPr>
              <a:latin typeface="Pacifico"/>
              <a:ea typeface="Pacifico"/>
              <a:cs typeface="Pacifico"/>
              <a:sym typeface="Pacifico"/>
            </a:endParaRPr>
          </a:p>
        </p:txBody>
      </p:sp>
      <p:sp>
        <p:nvSpPr>
          <p:cNvPr id="260" name="Google Shape;260;p49"/>
          <p:cNvSpPr txBox="1"/>
          <p:nvPr/>
        </p:nvSpPr>
        <p:spPr>
          <a:xfrm>
            <a:off x="1720503" y="4096927"/>
            <a:ext cx="139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Pacifico"/>
                <a:ea typeface="Pacifico"/>
                <a:cs typeface="Pacifico"/>
                <a:sym typeface="Pacifico"/>
              </a:rPr>
              <a:t>2018</a:t>
            </a:r>
            <a:endParaRPr b="1" i="0" sz="1400" u="none" cap="none" strike="noStrike">
              <a:solidFill>
                <a:schemeClr val="accent3"/>
              </a:solidFill>
              <a:latin typeface="Pacifico"/>
              <a:ea typeface="Pacifico"/>
              <a:cs typeface="Pacifico"/>
              <a:sym typeface="Pacifico"/>
            </a:endParaRPr>
          </a:p>
        </p:txBody>
      </p:sp>
      <p:sp>
        <p:nvSpPr>
          <p:cNvPr id="261" name="Google Shape;261;p49"/>
          <p:cNvSpPr txBox="1"/>
          <p:nvPr/>
        </p:nvSpPr>
        <p:spPr>
          <a:xfrm>
            <a:off x="1420500" y="3684708"/>
            <a:ext cx="19965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700" u="none" cap="none" strike="noStrike">
              <a:solidFill>
                <a:srgbClr val="C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C00000"/>
                </a:solidFill>
                <a:latin typeface="Arial"/>
                <a:ea typeface="Arial"/>
                <a:cs typeface="Arial"/>
                <a:sym typeface="Arial"/>
              </a:rPr>
              <a:t>$93 Billion</a:t>
            </a:r>
            <a:endParaRPr b="0" i="0" sz="1400" u="none" cap="none" strike="noStrike">
              <a:solidFill>
                <a:srgbClr val="000000"/>
              </a:solidFill>
              <a:latin typeface="Arial"/>
              <a:ea typeface="Arial"/>
              <a:cs typeface="Arial"/>
              <a:sym typeface="Arial"/>
            </a:endParaRPr>
          </a:p>
        </p:txBody>
      </p:sp>
      <p:sp>
        <p:nvSpPr>
          <p:cNvPr id="262" name="Google Shape;262;p49"/>
          <p:cNvSpPr txBox="1"/>
          <p:nvPr/>
        </p:nvSpPr>
        <p:spPr>
          <a:xfrm>
            <a:off x="5898875" y="936500"/>
            <a:ext cx="1740000" cy="605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Before Launch: </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chemeClr val="accent2"/>
                </a:solidFill>
                <a:latin typeface="Arial"/>
                <a:ea typeface="Arial"/>
                <a:cs typeface="Arial"/>
                <a:sym typeface="Arial"/>
              </a:rPr>
              <a:t>300 users</a:t>
            </a:r>
            <a:endParaRPr b="0" i="0" sz="1500" u="none" cap="none" strike="noStrike">
              <a:solidFill>
                <a:schemeClr val="accent2"/>
              </a:solidFill>
              <a:latin typeface="Arial"/>
              <a:ea typeface="Arial"/>
              <a:cs typeface="Arial"/>
              <a:sym typeface="Arial"/>
            </a:endParaRPr>
          </a:p>
        </p:txBody>
      </p:sp>
      <p:pic>
        <p:nvPicPr>
          <p:cNvPr id="263" name="Google Shape;263;p49"/>
          <p:cNvPicPr preferRelativeResize="0"/>
          <p:nvPr/>
        </p:nvPicPr>
        <p:blipFill rotWithShape="1">
          <a:blip r:embed="rId4">
            <a:alphaModFix/>
          </a:blip>
          <a:srcRect b="0" l="0" r="0" t="0"/>
          <a:stretch/>
        </p:blipFill>
        <p:spPr>
          <a:xfrm>
            <a:off x="5101108" y="1914471"/>
            <a:ext cx="657275" cy="657275"/>
          </a:xfrm>
          <a:prstGeom prst="rect">
            <a:avLst/>
          </a:prstGeom>
          <a:noFill/>
          <a:ln>
            <a:noFill/>
          </a:ln>
        </p:spPr>
      </p:pic>
      <p:pic>
        <p:nvPicPr>
          <p:cNvPr id="264" name="Google Shape;264;p49"/>
          <p:cNvPicPr preferRelativeResize="0"/>
          <p:nvPr/>
        </p:nvPicPr>
        <p:blipFill rotWithShape="1">
          <a:blip r:embed="rId5">
            <a:alphaModFix/>
          </a:blip>
          <a:srcRect b="0" l="0" r="0" t="0"/>
          <a:stretch/>
        </p:blipFill>
        <p:spPr>
          <a:xfrm>
            <a:off x="5129649" y="953000"/>
            <a:ext cx="600197" cy="572701"/>
          </a:xfrm>
          <a:prstGeom prst="rect">
            <a:avLst/>
          </a:prstGeom>
          <a:noFill/>
          <a:ln>
            <a:noFill/>
          </a:ln>
        </p:spPr>
      </p:pic>
      <p:sp>
        <p:nvSpPr>
          <p:cNvPr id="265" name="Google Shape;265;p49"/>
          <p:cNvSpPr txBox="1"/>
          <p:nvPr/>
        </p:nvSpPr>
        <p:spPr>
          <a:xfrm>
            <a:off x="5898875" y="1940250"/>
            <a:ext cx="1585500" cy="605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After Launch: </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chemeClr val="accent2"/>
                </a:solidFill>
                <a:latin typeface="Arial"/>
                <a:ea typeface="Arial"/>
                <a:cs typeface="Arial"/>
                <a:sym typeface="Arial"/>
              </a:rPr>
              <a:t>~50,000 users</a:t>
            </a:r>
            <a:endParaRPr b="0" i="0" sz="1500" u="none" cap="none" strike="noStrike">
              <a:solidFill>
                <a:schemeClr val="accent2"/>
              </a:solidFill>
              <a:latin typeface="Arial"/>
              <a:ea typeface="Arial"/>
              <a:cs typeface="Arial"/>
              <a:sym typeface="Arial"/>
            </a:endParaRPr>
          </a:p>
        </p:txBody>
      </p:sp>
      <p:pic>
        <p:nvPicPr>
          <p:cNvPr id="266" name="Google Shape;266;p49"/>
          <p:cNvPicPr preferRelativeResize="0"/>
          <p:nvPr/>
        </p:nvPicPr>
        <p:blipFill rotWithShape="1">
          <a:blip r:embed="rId6">
            <a:alphaModFix/>
          </a:blip>
          <a:srcRect b="0" l="0" r="0" t="0"/>
          <a:stretch/>
        </p:blipFill>
        <p:spPr>
          <a:xfrm>
            <a:off x="5168150" y="2960525"/>
            <a:ext cx="523200" cy="523200"/>
          </a:xfrm>
          <a:prstGeom prst="rect">
            <a:avLst/>
          </a:prstGeom>
          <a:noFill/>
          <a:ln>
            <a:noFill/>
          </a:ln>
        </p:spPr>
      </p:pic>
      <p:sp>
        <p:nvSpPr>
          <p:cNvPr id="267" name="Google Shape;267;p49"/>
          <p:cNvSpPr txBox="1"/>
          <p:nvPr/>
        </p:nvSpPr>
        <p:spPr>
          <a:xfrm>
            <a:off x="5898875" y="2944000"/>
            <a:ext cx="19965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House Plant Market: </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chemeClr val="accent2"/>
                </a:solidFill>
                <a:latin typeface="Arial"/>
                <a:ea typeface="Arial"/>
                <a:cs typeface="Arial"/>
                <a:sym typeface="Arial"/>
              </a:rPr>
              <a:t>+90,000 users</a:t>
            </a:r>
            <a:endParaRPr b="0" i="0" sz="1500" u="none" cap="none" strike="noStrike">
              <a:solidFill>
                <a:schemeClr val="accent2"/>
              </a:solidFill>
              <a:latin typeface="Arial"/>
              <a:ea typeface="Arial"/>
              <a:cs typeface="Arial"/>
              <a:sym typeface="Arial"/>
            </a:endParaRPr>
          </a:p>
        </p:txBody>
      </p:sp>
      <p:pic>
        <p:nvPicPr>
          <p:cNvPr id="268" name="Google Shape;268;p49"/>
          <p:cNvPicPr preferRelativeResize="0"/>
          <p:nvPr/>
        </p:nvPicPr>
        <p:blipFill rotWithShape="1">
          <a:blip r:embed="rId7">
            <a:alphaModFix/>
          </a:blip>
          <a:srcRect b="0" l="0" r="0" t="0"/>
          <a:stretch/>
        </p:blipFill>
        <p:spPr>
          <a:xfrm>
            <a:off x="311700" y="1288575"/>
            <a:ext cx="4214100" cy="239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0"/>
          <p:cNvPicPr preferRelativeResize="0"/>
          <p:nvPr/>
        </p:nvPicPr>
        <p:blipFill rotWithShape="1">
          <a:blip r:embed="rId3">
            <a:alphaModFix/>
          </a:blip>
          <a:srcRect b="0" l="0" r="0" t="0"/>
          <a:stretch/>
        </p:blipFill>
        <p:spPr>
          <a:xfrm>
            <a:off x="1695425" y="0"/>
            <a:ext cx="7717130" cy="5143501"/>
          </a:xfrm>
          <a:prstGeom prst="rect">
            <a:avLst/>
          </a:prstGeom>
          <a:noFill/>
          <a:ln>
            <a:noFill/>
          </a:ln>
        </p:spPr>
      </p:pic>
      <p:pic>
        <p:nvPicPr>
          <p:cNvPr id="274" name="Google Shape;274;p50"/>
          <p:cNvPicPr preferRelativeResize="0"/>
          <p:nvPr/>
        </p:nvPicPr>
        <p:blipFill rotWithShape="1">
          <a:blip r:embed="rId4">
            <a:alphaModFix/>
          </a:blip>
          <a:srcRect b="0" l="0" r="54881" t="0"/>
          <a:stretch/>
        </p:blipFill>
        <p:spPr>
          <a:xfrm>
            <a:off x="0" y="2444250"/>
            <a:ext cx="2161450" cy="2699250"/>
          </a:xfrm>
          <a:prstGeom prst="rect">
            <a:avLst/>
          </a:prstGeom>
          <a:noFill/>
          <a:ln>
            <a:noFill/>
          </a:ln>
        </p:spPr>
      </p:pic>
      <p:sp>
        <p:nvSpPr>
          <p:cNvPr id="275" name="Google Shape;275;p50"/>
          <p:cNvSpPr txBox="1"/>
          <p:nvPr>
            <p:ph idx="1" type="body"/>
          </p:nvPr>
        </p:nvSpPr>
        <p:spPr>
          <a:xfrm>
            <a:off x="2767200" y="4365700"/>
            <a:ext cx="3941400" cy="49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100" u="sng">
                <a:solidFill>
                  <a:schemeClr val="hlink"/>
                </a:solidFill>
                <a:latin typeface="Arial"/>
                <a:ea typeface="Arial"/>
                <a:cs typeface="Arial"/>
                <a:sym typeface="Arial"/>
                <a:hlinkClick r:id="rId5"/>
              </a:rPr>
              <a:t>GreenThumb.ai | Homepage</a:t>
            </a:r>
            <a:br>
              <a:rPr lang="en" sz="1900"/>
            </a:br>
            <a:r>
              <a:rPr lang="en" sz="1500"/>
              <a:t>http://20.127.87.137</a:t>
            </a:r>
            <a:endParaRPr/>
          </a:p>
        </p:txBody>
      </p:sp>
      <p:sp>
        <p:nvSpPr>
          <p:cNvPr id="276" name="Google Shape;276;p50"/>
          <p:cNvSpPr txBox="1"/>
          <p:nvPr>
            <p:ph type="title"/>
          </p:nvPr>
        </p:nvSpPr>
        <p:spPr>
          <a:xfrm>
            <a:off x="311700" y="283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latin typeface="Pacifico"/>
                <a:ea typeface="Pacifico"/>
                <a:cs typeface="Pacifico"/>
                <a:sym typeface="Pacifico"/>
              </a:rPr>
              <a:t>Let’s Take a Look!</a:t>
            </a:r>
            <a:endParaRPr/>
          </a:p>
        </p:txBody>
      </p:sp>
      <p:sp>
        <p:nvSpPr>
          <p:cNvPr id="277" name="Google Shape;277;p50"/>
          <p:cNvSpPr txBox="1"/>
          <p:nvPr/>
        </p:nvSpPr>
        <p:spPr>
          <a:xfrm>
            <a:off x="388325" y="929750"/>
            <a:ext cx="3670800" cy="2455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9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Easy to use having a form factor for usage on Web 2.x or Mobile platforms.</a:t>
            </a:r>
            <a:endParaRPr b="0" i="0" sz="1300" u="none" cap="none" strike="noStrike">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311150" lvl="0" marL="457200" marR="0" rtl="0" algn="l">
              <a:lnSpc>
                <a:spcPct val="9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Design is aligned to the stories in scope for three gardener types Veggies-t, Aesthetics-t, Hybrid-ers. </a:t>
            </a:r>
            <a:br>
              <a:rPr b="0" i="0" lang="en" sz="1300" u="none" cap="none" strike="noStrike">
                <a:solidFill>
                  <a:srgbClr val="000000"/>
                </a:solidFill>
                <a:latin typeface="Calibri"/>
                <a:ea typeface="Calibri"/>
                <a:cs typeface="Calibri"/>
                <a:sym typeface="Calibri"/>
              </a:rPr>
            </a:br>
            <a:endParaRPr b="0" i="0" sz="1300" u="none" cap="none" strike="noStrike">
              <a:solidFill>
                <a:srgbClr val="000000"/>
              </a:solidFill>
              <a:latin typeface="Calibri"/>
              <a:ea typeface="Calibri"/>
              <a:cs typeface="Calibri"/>
              <a:sym typeface="Calibri"/>
            </a:endParaRPr>
          </a:p>
          <a:p>
            <a:pPr indent="-311150" lvl="0" marL="457200" marR="0" rtl="0" algn="l">
              <a:lnSpc>
                <a:spcPct val="90000"/>
              </a:lnSpc>
              <a:spcBef>
                <a:spcPts val="0"/>
              </a:spcBef>
              <a:spcAft>
                <a:spcPts val="0"/>
              </a:spcAft>
              <a:buClr>
                <a:srgbClr val="000000"/>
              </a:buClr>
              <a:buSzPts val="1300"/>
              <a:buFont typeface="Calibri"/>
              <a:buChar char="●"/>
            </a:pPr>
            <a:r>
              <a:rPr b="0" i="0" lang="en" sz="1300" u="none" cap="none" strike="noStrike">
                <a:solidFill>
                  <a:srgbClr val="000000"/>
                </a:solidFill>
                <a:latin typeface="Calibri"/>
                <a:ea typeface="Calibri"/>
                <a:cs typeface="Calibri"/>
                <a:sym typeface="Calibri"/>
              </a:rPr>
              <a:t>Open to beginners or experienced gardeners alike.</a:t>
            </a:r>
            <a:endParaRPr b="0" i="0" sz="13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100"/>
              <a:buFont typeface="Arial"/>
              <a:buNone/>
            </a:pPr>
            <a:r>
              <a:t/>
            </a:r>
            <a:endParaRPr b="0" i="0" sz="9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1"/>
          <p:cNvPicPr preferRelativeResize="0"/>
          <p:nvPr/>
        </p:nvPicPr>
        <p:blipFill rotWithShape="1">
          <a:blip r:embed="rId3">
            <a:alphaModFix/>
          </a:blip>
          <a:srcRect b="0" l="20350" r="0" t="0"/>
          <a:stretch/>
        </p:blipFill>
        <p:spPr>
          <a:xfrm flipH="1">
            <a:off x="1" y="0"/>
            <a:ext cx="3197774" cy="5143500"/>
          </a:xfrm>
          <a:prstGeom prst="rect">
            <a:avLst/>
          </a:prstGeom>
          <a:noFill/>
          <a:ln>
            <a:noFill/>
          </a:ln>
        </p:spPr>
      </p:pic>
      <p:sp>
        <p:nvSpPr>
          <p:cNvPr id="283" name="Google Shape;283;p51"/>
          <p:cNvSpPr txBox="1"/>
          <p:nvPr>
            <p:ph type="title"/>
          </p:nvPr>
        </p:nvSpPr>
        <p:spPr>
          <a:xfrm>
            <a:off x="3611400" y="367025"/>
            <a:ext cx="3520500" cy="56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Data Engineering</a:t>
            </a:r>
            <a:endParaRPr>
              <a:latin typeface="Pacifico"/>
              <a:ea typeface="Pacifico"/>
              <a:cs typeface="Pacifico"/>
              <a:sym typeface="Pacifico"/>
            </a:endParaRPr>
          </a:p>
        </p:txBody>
      </p:sp>
      <p:sp>
        <p:nvSpPr>
          <p:cNvPr id="284" name="Google Shape;284;p51"/>
          <p:cNvSpPr txBox="1"/>
          <p:nvPr>
            <p:ph idx="1" type="body"/>
          </p:nvPr>
        </p:nvSpPr>
        <p:spPr>
          <a:xfrm>
            <a:off x="3507050" y="1360625"/>
            <a:ext cx="52671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90000"/>
              </a:lnSpc>
              <a:spcBef>
                <a:spcPts val="0"/>
              </a:spcBef>
              <a:spcAft>
                <a:spcPts val="0"/>
              </a:spcAft>
              <a:buClr>
                <a:srgbClr val="000000"/>
              </a:buClr>
              <a:buSzPts val="1900"/>
              <a:buChar char="●"/>
            </a:pPr>
            <a:r>
              <a:rPr lang="en" sz="1900">
                <a:solidFill>
                  <a:srgbClr val="000000"/>
                </a:solidFill>
              </a:rPr>
              <a:t>Manually curated data from multiple sources</a:t>
            </a:r>
            <a:endParaRPr sz="1900">
              <a:solidFill>
                <a:srgbClr val="000000"/>
              </a:solidFill>
            </a:endParaRPr>
          </a:p>
          <a:p>
            <a:pPr indent="-349250" lvl="1" marL="914400" rtl="0" algn="l">
              <a:lnSpc>
                <a:spcPct val="90000"/>
              </a:lnSpc>
              <a:spcBef>
                <a:spcPts val="1000"/>
              </a:spcBef>
              <a:spcAft>
                <a:spcPts val="0"/>
              </a:spcAft>
              <a:buClr>
                <a:srgbClr val="000000"/>
              </a:buClr>
              <a:buSzPts val="1900"/>
              <a:buChar char="○"/>
            </a:pPr>
            <a:r>
              <a:rPr lang="en" sz="1900">
                <a:solidFill>
                  <a:srgbClr val="000000"/>
                </a:solidFill>
              </a:rPr>
              <a:t>Scraped from companies, universities, and community forums</a:t>
            </a:r>
            <a:endParaRPr sz="1900">
              <a:solidFill>
                <a:srgbClr val="000000"/>
              </a:solidFill>
            </a:endParaRPr>
          </a:p>
          <a:p>
            <a:pPr indent="-349250" lvl="0" marL="457200" rtl="0" algn="l">
              <a:lnSpc>
                <a:spcPct val="90000"/>
              </a:lnSpc>
              <a:spcBef>
                <a:spcPts val="1000"/>
              </a:spcBef>
              <a:spcAft>
                <a:spcPts val="0"/>
              </a:spcAft>
              <a:buSzPts val="1900"/>
              <a:buChar char="●"/>
            </a:pPr>
            <a:r>
              <a:rPr lang="en" sz="1900"/>
              <a:t>Data quality varied between sources</a:t>
            </a:r>
            <a:endParaRPr sz="1900"/>
          </a:p>
          <a:p>
            <a:pPr indent="-349250" lvl="1" marL="914400" rtl="0" algn="l">
              <a:lnSpc>
                <a:spcPct val="90000"/>
              </a:lnSpc>
              <a:spcBef>
                <a:spcPts val="1000"/>
              </a:spcBef>
              <a:spcAft>
                <a:spcPts val="0"/>
              </a:spcAft>
              <a:buSzPts val="1900"/>
              <a:buChar char="○"/>
            </a:pPr>
            <a:r>
              <a:rPr lang="en" sz="1900"/>
              <a:t>Plant pictures were particularly varied</a:t>
            </a:r>
            <a:endParaRPr sz="1900"/>
          </a:p>
          <a:p>
            <a:pPr indent="-349250" lvl="1" marL="914400" rtl="0" algn="l">
              <a:lnSpc>
                <a:spcPct val="90000"/>
              </a:lnSpc>
              <a:spcBef>
                <a:spcPts val="1000"/>
              </a:spcBef>
              <a:spcAft>
                <a:spcPts val="0"/>
              </a:spcAft>
              <a:buSzPts val="1900"/>
              <a:buChar char="○"/>
            </a:pPr>
            <a:r>
              <a:rPr lang="en" sz="1900"/>
              <a:t>Plant details fluctuated in specificity</a:t>
            </a:r>
            <a:endParaRPr sz="1900">
              <a:solidFill>
                <a:srgbClr val="000000"/>
              </a:solidFill>
            </a:endParaRPr>
          </a:p>
          <a:p>
            <a:pPr indent="-349250" lvl="0" marL="457200" rtl="0" algn="l">
              <a:lnSpc>
                <a:spcPct val="90000"/>
              </a:lnSpc>
              <a:spcBef>
                <a:spcPts val="1000"/>
              </a:spcBef>
              <a:spcAft>
                <a:spcPts val="0"/>
              </a:spcAft>
              <a:buClr>
                <a:srgbClr val="000000"/>
              </a:buClr>
              <a:buSzPts val="1900"/>
              <a:buFont typeface="Calibri"/>
              <a:buChar char="●"/>
            </a:pPr>
            <a:r>
              <a:rPr lang="en" sz="1900">
                <a:solidFill>
                  <a:srgbClr val="000000"/>
                </a:solidFill>
              </a:rPr>
              <a:t>Around 50000 plants across 16 unique plant types</a:t>
            </a:r>
            <a:endParaRPr sz="1900">
              <a:solidFill>
                <a:srgbClr val="000000"/>
              </a:solidFill>
            </a:endParaRPr>
          </a:p>
          <a:p>
            <a:pPr indent="-349250" lvl="1" marL="914400" rtl="0" algn="l">
              <a:lnSpc>
                <a:spcPct val="90000"/>
              </a:lnSpc>
              <a:spcBef>
                <a:spcPts val="1000"/>
              </a:spcBef>
              <a:spcAft>
                <a:spcPts val="1000"/>
              </a:spcAft>
              <a:buClr>
                <a:srgbClr val="000000"/>
              </a:buClr>
              <a:buSzPts val="1900"/>
              <a:buChar char="○"/>
            </a:pPr>
            <a:r>
              <a:rPr lang="en" sz="1900">
                <a:solidFill>
                  <a:srgbClr val="000000"/>
                </a:solidFill>
              </a:rPr>
              <a:t>Data stored in parquet files due to size</a:t>
            </a:r>
            <a:endParaRPr sz="1900">
              <a:solidFill>
                <a:srgbClr val="000000"/>
              </a:solidFill>
            </a:endParaRPr>
          </a:p>
        </p:txBody>
      </p:sp>
      <p:cxnSp>
        <p:nvCxnSpPr>
          <p:cNvPr id="285" name="Google Shape;285;p51"/>
          <p:cNvCxnSpPr/>
          <p:nvPr/>
        </p:nvCxnSpPr>
        <p:spPr>
          <a:xfrm>
            <a:off x="3480263" y="113081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latin typeface="Pacifico"/>
                <a:ea typeface="Pacifico"/>
                <a:cs typeface="Pacifico"/>
                <a:sym typeface="Pacifico"/>
              </a:rPr>
              <a:t>Recommendation Baseline</a:t>
            </a:r>
            <a:endParaRPr b="1"/>
          </a:p>
        </p:txBody>
      </p:sp>
      <p:pic>
        <p:nvPicPr>
          <p:cNvPr id="291" name="Google Shape;291;p52"/>
          <p:cNvPicPr preferRelativeResize="0"/>
          <p:nvPr/>
        </p:nvPicPr>
        <p:blipFill rotWithShape="1">
          <a:blip r:embed="rId3">
            <a:alphaModFix/>
          </a:blip>
          <a:srcRect b="0" l="0" r="0" t="0"/>
          <a:stretch/>
        </p:blipFill>
        <p:spPr>
          <a:xfrm>
            <a:off x="835650" y="1756638"/>
            <a:ext cx="6331352" cy="1420025"/>
          </a:xfrm>
          <a:prstGeom prst="rect">
            <a:avLst/>
          </a:prstGeom>
          <a:noFill/>
          <a:ln>
            <a:noFill/>
          </a:ln>
        </p:spPr>
      </p:pic>
      <p:sp>
        <p:nvSpPr>
          <p:cNvPr id="292" name="Google Shape;292;p52"/>
          <p:cNvSpPr txBox="1"/>
          <p:nvPr/>
        </p:nvSpPr>
        <p:spPr>
          <a:xfrm>
            <a:off x="7485100" y="1881813"/>
            <a:ext cx="10623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Calibri"/>
                <a:ea typeface="Calibri"/>
                <a:cs typeface="Calibri"/>
                <a:sym typeface="Calibri"/>
              </a:rPr>
              <a:t>Similarity score</a:t>
            </a:r>
            <a:endParaRPr b="1" i="0" sz="1700" u="none" cap="none" strike="noStrike">
              <a:solidFill>
                <a:schemeClr val="dk1"/>
              </a:solidFill>
              <a:latin typeface="Calibri"/>
              <a:ea typeface="Calibri"/>
              <a:cs typeface="Calibri"/>
              <a:sym typeface="Calibri"/>
            </a:endParaRPr>
          </a:p>
        </p:txBody>
      </p:sp>
      <p:sp>
        <p:nvSpPr>
          <p:cNvPr id="293" name="Google Shape;293;p52"/>
          <p:cNvSpPr txBox="1"/>
          <p:nvPr/>
        </p:nvSpPr>
        <p:spPr>
          <a:xfrm>
            <a:off x="7740500" y="2589800"/>
            <a:ext cx="69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888888"/>
                </a:solidFill>
                <a:latin typeface="Calibri"/>
                <a:ea typeface="Calibri"/>
                <a:cs typeface="Calibri"/>
                <a:sym typeface="Calibri"/>
              </a:rPr>
              <a:t>0.3</a:t>
            </a:r>
            <a:endParaRPr b="1" i="0" sz="1800" u="none" cap="none" strike="noStrike">
              <a:solidFill>
                <a:srgbClr val="888888"/>
              </a:solidFill>
              <a:latin typeface="Calibri"/>
              <a:ea typeface="Calibri"/>
              <a:cs typeface="Calibri"/>
              <a:sym typeface="Calibri"/>
            </a:endParaRPr>
          </a:p>
        </p:txBody>
      </p:sp>
      <p:pic>
        <p:nvPicPr>
          <p:cNvPr id="294" name="Google Shape;294;p52"/>
          <p:cNvPicPr preferRelativeResize="0"/>
          <p:nvPr/>
        </p:nvPicPr>
        <p:blipFill rotWithShape="1">
          <a:blip r:embed="rId4">
            <a:alphaModFix/>
          </a:blip>
          <a:srcRect b="0" l="0" r="0" t="0"/>
          <a:stretch/>
        </p:blipFill>
        <p:spPr>
          <a:xfrm>
            <a:off x="3901788" y="2755075"/>
            <a:ext cx="925075" cy="225850"/>
          </a:xfrm>
          <a:prstGeom prst="rect">
            <a:avLst/>
          </a:prstGeom>
          <a:noFill/>
          <a:ln>
            <a:noFill/>
          </a:ln>
        </p:spPr>
      </p:pic>
      <p:pic>
        <p:nvPicPr>
          <p:cNvPr id="295" name="Google Shape;295;p52"/>
          <p:cNvPicPr preferRelativeResize="0"/>
          <p:nvPr/>
        </p:nvPicPr>
        <p:blipFill rotWithShape="1">
          <a:blip r:embed="rId5">
            <a:alphaModFix/>
          </a:blip>
          <a:srcRect b="0" l="0" r="0" t="0"/>
          <a:stretch/>
        </p:blipFill>
        <p:spPr>
          <a:xfrm>
            <a:off x="478800" y="1538950"/>
            <a:ext cx="2637231" cy="2065600"/>
          </a:xfrm>
          <a:prstGeom prst="rect">
            <a:avLst/>
          </a:prstGeom>
          <a:noFill/>
          <a:ln>
            <a:noFill/>
          </a:ln>
        </p:spPr>
      </p:pic>
      <p:sp>
        <p:nvSpPr>
          <p:cNvPr id="296" name="Google Shape;296;p52"/>
          <p:cNvSpPr txBox="1"/>
          <p:nvPr/>
        </p:nvSpPr>
        <p:spPr>
          <a:xfrm>
            <a:off x="2055975" y="3862675"/>
            <a:ext cx="4616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Metrics</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Cosine similarity measures the similarity between plant of interest and suitable plants in the database.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i="1" lang="en">
                <a:solidFill>
                  <a:srgbClr val="000000"/>
                </a:solidFill>
                <a:latin typeface="Pacifico"/>
                <a:ea typeface="Pacifico"/>
                <a:cs typeface="Pacifico"/>
                <a:sym typeface="Pacifico"/>
              </a:rPr>
              <a:t>Technical Evaluation</a:t>
            </a:r>
            <a:endParaRPr i="1">
              <a:solidFill>
                <a:srgbClr val="000000"/>
              </a:solidFill>
              <a:latin typeface="Pacifico"/>
              <a:ea typeface="Pacifico"/>
              <a:cs typeface="Pacifico"/>
              <a:sym typeface="Pacifico"/>
            </a:endParaRPr>
          </a:p>
          <a:p>
            <a:pPr indent="0" lvl="0" marL="0" rtl="0" algn="l">
              <a:lnSpc>
                <a:spcPct val="90000"/>
              </a:lnSpc>
              <a:spcBef>
                <a:spcPts val="0"/>
              </a:spcBef>
              <a:spcAft>
                <a:spcPts val="0"/>
              </a:spcAft>
              <a:buSzPts val="3000"/>
              <a:buNone/>
            </a:pPr>
            <a:r>
              <a:t/>
            </a:r>
            <a:endParaRPr/>
          </a:p>
        </p:txBody>
      </p:sp>
      <p:pic>
        <p:nvPicPr>
          <p:cNvPr id="302" name="Google Shape;302;p53"/>
          <p:cNvPicPr preferRelativeResize="0"/>
          <p:nvPr/>
        </p:nvPicPr>
        <p:blipFill rotWithShape="1">
          <a:blip r:embed="rId3">
            <a:alphaModFix/>
          </a:blip>
          <a:srcRect b="11582" l="0" r="0" t="0"/>
          <a:stretch/>
        </p:blipFill>
        <p:spPr>
          <a:xfrm>
            <a:off x="6292950" y="1146325"/>
            <a:ext cx="2320630" cy="2213250"/>
          </a:xfrm>
          <a:prstGeom prst="rect">
            <a:avLst/>
          </a:prstGeom>
          <a:noFill/>
          <a:ln>
            <a:noFill/>
          </a:ln>
        </p:spPr>
      </p:pic>
      <p:pic>
        <p:nvPicPr>
          <p:cNvPr id="303" name="Google Shape;303;p53"/>
          <p:cNvPicPr preferRelativeResize="0"/>
          <p:nvPr/>
        </p:nvPicPr>
        <p:blipFill rotWithShape="1">
          <a:blip r:embed="rId4">
            <a:alphaModFix/>
          </a:blip>
          <a:srcRect b="0" l="0" r="0" t="0"/>
          <a:stretch/>
        </p:blipFill>
        <p:spPr>
          <a:xfrm>
            <a:off x="1050300" y="1290950"/>
            <a:ext cx="2637231" cy="2065600"/>
          </a:xfrm>
          <a:prstGeom prst="rect">
            <a:avLst/>
          </a:prstGeom>
          <a:noFill/>
          <a:ln>
            <a:noFill/>
          </a:ln>
        </p:spPr>
      </p:pic>
      <p:sp>
        <p:nvSpPr>
          <p:cNvPr id="304" name="Google Shape;304;p53"/>
          <p:cNvSpPr/>
          <p:nvPr/>
        </p:nvSpPr>
        <p:spPr>
          <a:xfrm rot="-5400000">
            <a:off x="4754875" y="1965259"/>
            <a:ext cx="663300" cy="1968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3"/>
          <p:cNvSpPr txBox="1"/>
          <p:nvPr/>
        </p:nvSpPr>
        <p:spPr>
          <a:xfrm>
            <a:off x="3881875" y="1487225"/>
            <a:ext cx="25371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With feature engineering, </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43.5%</a:t>
            </a:r>
            <a:r>
              <a:rPr b="0" i="0" lang="en" sz="1600" u="none" cap="none" strike="noStrike">
                <a:solidFill>
                  <a:srgbClr val="000000"/>
                </a:solidFill>
                <a:latin typeface="Calibri"/>
                <a:ea typeface="Calibri"/>
                <a:cs typeface="Calibri"/>
                <a:sym typeface="Calibri"/>
              </a:rPr>
              <a:t> increase in </a:t>
            </a:r>
            <a:r>
              <a:rPr b="0" i="1" lang="en" sz="1600" u="none" cap="none" strike="noStrike">
                <a:solidFill>
                  <a:srgbClr val="000000"/>
                </a:solidFill>
                <a:latin typeface="Calibri"/>
                <a:ea typeface="Calibri"/>
                <a:cs typeface="Calibri"/>
                <a:sym typeface="Calibri"/>
              </a:rPr>
              <a:t>information entropy</a:t>
            </a:r>
            <a:endParaRPr b="0" i="1" sz="1600" u="none" cap="none" strike="noStrike">
              <a:solidFill>
                <a:srgbClr val="000000"/>
              </a:solidFill>
              <a:latin typeface="Calibri"/>
              <a:ea typeface="Calibri"/>
              <a:cs typeface="Calibri"/>
              <a:sym typeface="Calibri"/>
            </a:endParaRPr>
          </a:p>
        </p:txBody>
      </p:sp>
      <p:pic>
        <p:nvPicPr>
          <p:cNvPr id="306" name="Google Shape;306;p53"/>
          <p:cNvPicPr preferRelativeResize="0"/>
          <p:nvPr/>
        </p:nvPicPr>
        <p:blipFill rotWithShape="1">
          <a:blip r:embed="rId5">
            <a:alphaModFix/>
          </a:blip>
          <a:srcRect b="27647" l="0" r="0" t="18244"/>
          <a:stretch/>
        </p:blipFill>
        <p:spPr>
          <a:xfrm rot="10800000">
            <a:off x="-5" y="3488185"/>
            <a:ext cx="9144000" cy="278752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